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7E224B-AAFC-4000-B5E9-418F21C5DC1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937E1B26-8AE3-460C-87A6-9DDCF598B8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98499F14-AA22-4A97-9AD6-A70CED993FF2}"/>
              </a:ext>
            </a:extLst>
          </p:cNvPr>
          <p:cNvSpPr>
            <a:spLocks noGrp="1"/>
          </p:cNvSpPr>
          <p:nvPr>
            <p:ph type="dt" sz="half" idx="10"/>
          </p:nvPr>
        </p:nvSpPr>
        <p:spPr/>
        <p:txBody>
          <a:bodyPr/>
          <a:lstStyle/>
          <a:p>
            <a:fld id="{F59FB69F-ED97-40DE-A789-C27C90AC2C62}" type="datetimeFigureOut">
              <a:rPr lang="ru-RU" smtClean="0"/>
              <a:t>12.10.2026</a:t>
            </a:fld>
            <a:endParaRPr lang="ru-RU"/>
          </a:p>
        </p:txBody>
      </p:sp>
      <p:sp>
        <p:nvSpPr>
          <p:cNvPr id="5" name="Нижний колонтитул 4">
            <a:extLst>
              <a:ext uri="{FF2B5EF4-FFF2-40B4-BE49-F238E27FC236}">
                <a16:creationId xmlns:a16="http://schemas.microsoft.com/office/drawing/2014/main" id="{88E6BA1A-665E-443C-8523-8D984B3690A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912B5ED-310B-4EE6-A3ED-B3F4D77986EE}"/>
              </a:ext>
            </a:extLst>
          </p:cNvPr>
          <p:cNvSpPr>
            <a:spLocks noGrp="1"/>
          </p:cNvSpPr>
          <p:nvPr>
            <p:ph type="sldNum" sz="quarter" idx="12"/>
          </p:nvPr>
        </p:nvSpPr>
        <p:spPr/>
        <p:txBody>
          <a:bodyPr/>
          <a:lstStyle/>
          <a:p>
            <a:fld id="{211B859F-76DA-411F-ABC2-666EF5EEAC38}" type="slidenum">
              <a:rPr lang="ru-RU" smtClean="0"/>
              <a:t>‹#›</a:t>
            </a:fld>
            <a:endParaRPr lang="ru-RU"/>
          </a:p>
        </p:txBody>
      </p:sp>
    </p:spTree>
    <p:extLst>
      <p:ext uri="{BB962C8B-B14F-4D97-AF65-F5344CB8AC3E}">
        <p14:creationId xmlns:p14="http://schemas.microsoft.com/office/powerpoint/2010/main" val="2387021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BD2895D-4C08-4ABC-8A89-CCD777FD44C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1101BA2-0507-4E3D-8B8E-89351DD1D14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A37F558-6A11-42F7-85D8-BD2A12D0DC95}"/>
              </a:ext>
            </a:extLst>
          </p:cNvPr>
          <p:cNvSpPr>
            <a:spLocks noGrp="1"/>
          </p:cNvSpPr>
          <p:nvPr>
            <p:ph type="dt" sz="half" idx="10"/>
          </p:nvPr>
        </p:nvSpPr>
        <p:spPr/>
        <p:txBody>
          <a:bodyPr/>
          <a:lstStyle/>
          <a:p>
            <a:fld id="{F59FB69F-ED97-40DE-A789-C27C90AC2C62}" type="datetimeFigureOut">
              <a:rPr lang="ru-RU" smtClean="0"/>
              <a:t>12.10.2026</a:t>
            </a:fld>
            <a:endParaRPr lang="ru-RU"/>
          </a:p>
        </p:txBody>
      </p:sp>
      <p:sp>
        <p:nvSpPr>
          <p:cNvPr id="5" name="Нижний колонтитул 4">
            <a:extLst>
              <a:ext uri="{FF2B5EF4-FFF2-40B4-BE49-F238E27FC236}">
                <a16:creationId xmlns:a16="http://schemas.microsoft.com/office/drawing/2014/main" id="{BF5B3D99-B666-448B-8CC5-F8C268AAB30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8DD87B4-A5AC-478D-88D9-8F420D23D94E}"/>
              </a:ext>
            </a:extLst>
          </p:cNvPr>
          <p:cNvSpPr>
            <a:spLocks noGrp="1"/>
          </p:cNvSpPr>
          <p:nvPr>
            <p:ph type="sldNum" sz="quarter" idx="12"/>
          </p:nvPr>
        </p:nvSpPr>
        <p:spPr/>
        <p:txBody>
          <a:bodyPr/>
          <a:lstStyle/>
          <a:p>
            <a:fld id="{211B859F-76DA-411F-ABC2-666EF5EEAC38}" type="slidenum">
              <a:rPr lang="ru-RU" smtClean="0"/>
              <a:t>‹#›</a:t>
            </a:fld>
            <a:endParaRPr lang="ru-RU"/>
          </a:p>
        </p:txBody>
      </p:sp>
    </p:spTree>
    <p:extLst>
      <p:ext uri="{BB962C8B-B14F-4D97-AF65-F5344CB8AC3E}">
        <p14:creationId xmlns:p14="http://schemas.microsoft.com/office/powerpoint/2010/main" val="2798047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4CAF50-E371-4620-9A84-886A024F0B5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6BEE9D25-3D9C-48A0-9C8C-89242950AE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1A54EC5-0C2C-4FCB-A334-21A771168FCE}"/>
              </a:ext>
            </a:extLst>
          </p:cNvPr>
          <p:cNvSpPr>
            <a:spLocks noGrp="1"/>
          </p:cNvSpPr>
          <p:nvPr>
            <p:ph type="dt" sz="half" idx="10"/>
          </p:nvPr>
        </p:nvSpPr>
        <p:spPr/>
        <p:txBody>
          <a:bodyPr/>
          <a:lstStyle/>
          <a:p>
            <a:fld id="{F59FB69F-ED97-40DE-A789-C27C90AC2C62}" type="datetimeFigureOut">
              <a:rPr lang="ru-RU" smtClean="0"/>
              <a:t>12.10.2026</a:t>
            </a:fld>
            <a:endParaRPr lang="ru-RU"/>
          </a:p>
        </p:txBody>
      </p:sp>
      <p:sp>
        <p:nvSpPr>
          <p:cNvPr id="5" name="Нижний колонтитул 4">
            <a:extLst>
              <a:ext uri="{FF2B5EF4-FFF2-40B4-BE49-F238E27FC236}">
                <a16:creationId xmlns:a16="http://schemas.microsoft.com/office/drawing/2014/main" id="{698FBF56-3E99-4576-A28E-882586E15E8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B679298-2A58-40B4-89D7-2A81B7AEADC1}"/>
              </a:ext>
            </a:extLst>
          </p:cNvPr>
          <p:cNvSpPr>
            <a:spLocks noGrp="1"/>
          </p:cNvSpPr>
          <p:nvPr>
            <p:ph type="sldNum" sz="quarter" idx="12"/>
          </p:nvPr>
        </p:nvSpPr>
        <p:spPr/>
        <p:txBody>
          <a:bodyPr/>
          <a:lstStyle/>
          <a:p>
            <a:fld id="{211B859F-76DA-411F-ABC2-666EF5EEAC38}" type="slidenum">
              <a:rPr lang="ru-RU" smtClean="0"/>
              <a:t>‹#›</a:t>
            </a:fld>
            <a:endParaRPr lang="ru-RU"/>
          </a:p>
        </p:txBody>
      </p:sp>
    </p:spTree>
    <p:extLst>
      <p:ext uri="{BB962C8B-B14F-4D97-AF65-F5344CB8AC3E}">
        <p14:creationId xmlns:p14="http://schemas.microsoft.com/office/powerpoint/2010/main" val="19787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DC4AB4-EDA2-4BE8-B953-6F5BBE33C01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DF80998-F933-42F8-AAE7-18C554E94591}"/>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5AD6692-2F84-4E8B-9685-27959CDD085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F5B847C0-1C29-4EB5-873B-DD0FC64547F0}"/>
              </a:ext>
            </a:extLst>
          </p:cNvPr>
          <p:cNvSpPr>
            <a:spLocks noGrp="1"/>
          </p:cNvSpPr>
          <p:nvPr>
            <p:ph type="dt" sz="half" idx="10"/>
          </p:nvPr>
        </p:nvSpPr>
        <p:spPr/>
        <p:txBody>
          <a:bodyPr/>
          <a:lstStyle/>
          <a:p>
            <a:fld id="{F59FB69F-ED97-40DE-A789-C27C90AC2C62}" type="datetimeFigureOut">
              <a:rPr lang="ru-RU" smtClean="0"/>
              <a:t>12.10.2026</a:t>
            </a:fld>
            <a:endParaRPr lang="ru-RU"/>
          </a:p>
        </p:txBody>
      </p:sp>
      <p:sp>
        <p:nvSpPr>
          <p:cNvPr id="6" name="Нижний колонтитул 5">
            <a:extLst>
              <a:ext uri="{FF2B5EF4-FFF2-40B4-BE49-F238E27FC236}">
                <a16:creationId xmlns:a16="http://schemas.microsoft.com/office/drawing/2014/main" id="{4EA2765B-0FEF-4B02-BD95-BDF3BD3FAF5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28066E0-7157-47C5-8C75-BF3E3507D6EB}"/>
              </a:ext>
            </a:extLst>
          </p:cNvPr>
          <p:cNvSpPr>
            <a:spLocks noGrp="1"/>
          </p:cNvSpPr>
          <p:nvPr>
            <p:ph type="sldNum" sz="quarter" idx="12"/>
          </p:nvPr>
        </p:nvSpPr>
        <p:spPr/>
        <p:txBody>
          <a:bodyPr/>
          <a:lstStyle/>
          <a:p>
            <a:fld id="{211B859F-76DA-411F-ABC2-666EF5EEAC38}" type="slidenum">
              <a:rPr lang="ru-RU" smtClean="0"/>
              <a:t>‹#›</a:t>
            </a:fld>
            <a:endParaRPr lang="ru-RU"/>
          </a:p>
        </p:txBody>
      </p:sp>
    </p:spTree>
    <p:extLst>
      <p:ext uri="{BB962C8B-B14F-4D97-AF65-F5344CB8AC3E}">
        <p14:creationId xmlns:p14="http://schemas.microsoft.com/office/powerpoint/2010/main" val="2574432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287D20-ECB4-405C-AC2C-BD1245FB08D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51A8102F-3738-4970-AFF2-E9B48B03D0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05CBB92A-2066-4472-9BD5-B36DEE7F1242}"/>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C45BA071-0172-4B68-BF6E-ADE9FEC9C7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F7320FA-F0F0-4B3A-9FFC-457B2091AE6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3FEB5CE7-896B-44FA-88ED-133B6B1FEEE3}"/>
              </a:ext>
            </a:extLst>
          </p:cNvPr>
          <p:cNvSpPr>
            <a:spLocks noGrp="1"/>
          </p:cNvSpPr>
          <p:nvPr>
            <p:ph type="dt" sz="half" idx="10"/>
          </p:nvPr>
        </p:nvSpPr>
        <p:spPr/>
        <p:txBody>
          <a:bodyPr/>
          <a:lstStyle/>
          <a:p>
            <a:fld id="{F59FB69F-ED97-40DE-A789-C27C90AC2C62}" type="datetimeFigureOut">
              <a:rPr lang="ru-RU" smtClean="0"/>
              <a:t>12.10.2026</a:t>
            </a:fld>
            <a:endParaRPr lang="ru-RU"/>
          </a:p>
        </p:txBody>
      </p:sp>
      <p:sp>
        <p:nvSpPr>
          <p:cNvPr id="8" name="Нижний колонтитул 7">
            <a:extLst>
              <a:ext uri="{FF2B5EF4-FFF2-40B4-BE49-F238E27FC236}">
                <a16:creationId xmlns:a16="http://schemas.microsoft.com/office/drawing/2014/main" id="{FA2E8958-F0F0-49D1-A25F-E47D6EE8608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3B44B65-CAE4-4A65-8758-FF15FD2A22DA}"/>
              </a:ext>
            </a:extLst>
          </p:cNvPr>
          <p:cNvSpPr>
            <a:spLocks noGrp="1"/>
          </p:cNvSpPr>
          <p:nvPr>
            <p:ph type="sldNum" sz="quarter" idx="12"/>
          </p:nvPr>
        </p:nvSpPr>
        <p:spPr/>
        <p:txBody>
          <a:bodyPr/>
          <a:lstStyle/>
          <a:p>
            <a:fld id="{211B859F-76DA-411F-ABC2-666EF5EEAC38}" type="slidenum">
              <a:rPr lang="ru-RU" smtClean="0"/>
              <a:t>‹#›</a:t>
            </a:fld>
            <a:endParaRPr lang="ru-RU"/>
          </a:p>
        </p:txBody>
      </p:sp>
    </p:spTree>
    <p:extLst>
      <p:ext uri="{BB962C8B-B14F-4D97-AF65-F5344CB8AC3E}">
        <p14:creationId xmlns:p14="http://schemas.microsoft.com/office/powerpoint/2010/main" val="1222788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26AD6B-6BDB-4EF5-AFDF-CC732F298AA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33AB6BBE-DB16-4144-88DE-A8493E9BE79D}"/>
              </a:ext>
            </a:extLst>
          </p:cNvPr>
          <p:cNvSpPr>
            <a:spLocks noGrp="1"/>
          </p:cNvSpPr>
          <p:nvPr>
            <p:ph type="dt" sz="half" idx="10"/>
          </p:nvPr>
        </p:nvSpPr>
        <p:spPr/>
        <p:txBody>
          <a:bodyPr/>
          <a:lstStyle/>
          <a:p>
            <a:fld id="{F59FB69F-ED97-40DE-A789-C27C90AC2C62}" type="datetimeFigureOut">
              <a:rPr lang="ru-RU" smtClean="0"/>
              <a:t>12.10.2026</a:t>
            </a:fld>
            <a:endParaRPr lang="ru-RU"/>
          </a:p>
        </p:txBody>
      </p:sp>
      <p:sp>
        <p:nvSpPr>
          <p:cNvPr id="4" name="Нижний колонтитул 3">
            <a:extLst>
              <a:ext uri="{FF2B5EF4-FFF2-40B4-BE49-F238E27FC236}">
                <a16:creationId xmlns:a16="http://schemas.microsoft.com/office/drawing/2014/main" id="{4D544CEF-67DA-4BB9-86DE-AB5C12D1B0E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FC461BF-FEA9-4665-8E6E-1E4794A1C5E0}"/>
              </a:ext>
            </a:extLst>
          </p:cNvPr>
          <p:cNvSpPr>
            <a:spLocks noGrp="1"/>
          </p:cNvSpPr>
          <p:nvPr>
            <p:ph type="sldNum" sz="quarter" idx="12"/>
          </p:nvPr>
        </p:nvSpPr>
        <p:spPr/>
        <p:txBody>
          <a:bodyPr/>
          <a:lstStyle/>
          <a:p>
            <a:fld id="{211B859F-76DA-411F-ABC2-666EF5EEAC38}" type="slidenum">
              <a:rPr lang="ru-RU" smtClean="0"/>
              <a:t>‹#›</a:t>
            </a:fld>
            <a:endParaRPr lang="ru-RU"/>
          </a:p>
        </p:txBody>
      </p:sp>
    </p:spTree>
    <p:extLst>
      <p:ext uri="{BB962C8B-B14F-4D97-AF65-F5344CB8AC3E}">
        <p14:creationId xmlns:p14="http://schemas.microsoft.com/office/powerpoint/2010/main" val="909032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EBE34F2-256C-45E9-884E-DA5C80D4E366}"/>
              </a:ext>
            </a:extLst>
          </p:cNvPr>
          <p:cNvSpPr>
            <a:spLocks noGrp="1"/>
          </p:cNvSpPr>
          <p:nvPr>
            <p:ph type="dt" sz="half" idx="10"/>
          </p:nvPr>
        </p:nvSpPr>
        <p:spPr/>
        <p:txBody>
          <a:bodyPr/>
          <a:lstStyle/>
          <a:p>
            <a:fld id="{F59FB69F-ED97-40DE-A789-C27C90AC2C62}" type="datetimeFigureOut">
              <a:rPr lang="ru-RU" smtClean="0"/>
              <a:t>12.10.2026</a:t>
            </a:fld>
            <a:endParaRPr lang="ru-RU"/>
          </a:p>
        </p:txBody>
      </p:sp>
      <p:sp>
        <p:nvSpPr>
          <p:cNvPr id="3" name="Нижний колонтитул 2">
            <a:extLst>
              <a:ext uri="{FF2B5EF4-FFF2-40B4-BE49-F238E27FC236}">
                <a16:creationId xmlns:a16="http://schemas.microsoft.com/office/drawing/2014/main" id="{04992ACB-7D3D-4007-8B49-981E94B1096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5F1BDB1E-BA89-4A53-9276-29761DD89EE6}"/>
              </a:ext>
            </a:extLst>
          </p:cNvPr>
          <p:cNvSpPr>
            <a:spLocks noGrp="1"/>
          </p:cNvSpPr>
          <p:nvPr>
            <p:ph type="sldNum" sz="quarter" idx="12"/>
          </p:nvPr>
        </p:nvSpPr>
        <p:spPr/>
        <p:txBody>
          <a:bodyPr/>
          <a:lstStyle/>
          <a:p>
            <a:fld id="{211B859F-76DA-411F-ABC2-666EF5EEAC38}" type="slidenum">
              <a:rPr lang="ru-RU" smtClean="0"/>
              <a:t>‹#›</a:t>
            </a:fld>
            <a:endParaRPr lang="ru-RU"/>
          </a:p>
        </p:txBody>
      </p:sp>
    </p:spTree>
    <p:extLst>
      <p:ext uri="{BB962C8B-B14F-4D97-AF65-F5344CB8AC3E}">
        <p14:creationId xmlns:p14="http://schemas.microsoft.com/office/powerpoint/2010/main" val="2081028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0668C1-9E2F-4FF9-83AE-2B82A5380FB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005A08A7-22E6-490F-807E-408D3576FA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0FBE8FF7-75C3-4EF9-A60C-49676623B8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C438077-D10B-40DF-A7F1-5652335BCB27}"/>
              </a:ext>
            </a:extLst>
          </p:cNvPr>
          <p:cNvSpPr>
            <a:spLocks noGrp="1"/>
          </p:cNvSpPr>
          <p:nvPr>
            <p:ph type="dt" sz="half" idx="10"/>
          </p:nvPr>
        </p:nvSpPr>
        <p:spPr/>
        <p:txBody>
          <a:bodyPr/>
          <a:lstStyle/>
          <a:p>
            <a:fld id="{F59FB69F-ED97-40DE-A789-C27C90AC2C62}" type="datetimeFigureOut">
              <a:rPr lang="ru-RU" smtClean="0"/>
              <a:t>12.10.2026</a:t>
            </a:fld>
            <a:endParaRPr lang="ru-RU"/>
          </a:p>
        </p:txBody>
      </p:sp>
      <p:sp>
        <p:nvSpPr>
          <p:cNvPr id="6" name="Нижний колонтитул 5">
            <a:extLst>
              <a:ext uri="{FF2B5EF4-FFF2-40B4-BE49-F238E27FC236}">
                <a16:creationId xmlns:a16="http://schemas.microsoft.com/office/drawing/2014/main" id="{677802C5-E060-4424-927F-1D12F171247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6EEE0A4-8744-4689-9F8D-4BF34E322924}"/>
              </a:ext>
            </a:extLst>
          </p:cNvPr>
          <p:cNvSpPr>
            <a:spLocks noGrp="1"/>
          </p:cNvSpPr>
          <p:nvPr>
            <p:ph type="sldNum" sz="quarter" idx="12"/>
          </p:nvPr>
        </p:nvSpPr>
        <p:spPr/>
        <p:txBody>
          <a:bodyPr/>
          <a:lstStyle/>
          <a:p>
            <a:fld id="{211B859F-76DA-411F-ABC2-666EF5EEAC38}" type="slidenum">
              <a:rPr lang="ru-RU" smtClean="0"/>
              <a:t>‹#›</a:t>
            </a:fld>
            <a:endParaRPr lang="ru-RU"/>
          </a:p>
        </p:txBody>
      </p:sp>
    </p:spTree>
    <p:extLst>
      <p:ext uri="{BB962C8B-B14F-4D97-AF65-F5344CB8AC3E}">
        <p14:creationId xmlns:p14="http://schemas.microsoft.com/office/powerpoint/2010/main" val="1247973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421CD3-0C2A-4E33-B8BF-9ADE1A9E054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9BFE6191-D1F4-475C-9E49-8EDE2D42F9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E3FDC69A-8112-4EBA-AD00-2E7C232D1B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927964D-1256-4FDB-9F3F-5E5E882D79D5}"/>
              </a:ext>
            </a:extLst>
          </p:cNvPr>
          <p:cNvSpPr>
            <a:spLocks noGrp="1"/>
          </p:cNvSpPr>
          <p:nvPr>
            <p:ph type="dt" sz="half" idx="10"/>
          </p:nvPr>
        </p:nvSpPr>
        <p:spPr/>
        <p:txBody>
          <a:bodyPr/>
          <a:lstStyle/>
          <a:p>
            <a:fld id="{F59FB69F-ED97-40DE-A789-C27C90AC2C62}" type="datetimeFigureOut">
              <a:rPr lang="ru-RU" smtClean="0"/>
              <a:t>12.10.2026</a:t>
            </a:fld>
            <a:endParaRPr lang="ru-RU"/>
          </a:p>
        </p:txBody>
      </p:sp>
      <p:sp>
        <p:nvSpPr>
          <p:cNvPr id="6" name="Нижний колонтитул 5">
            <a:extLst>
              <a:ext uri="{FF2B5EF4-FFF2-40B4-BE49-F238E27FC236}">
                <a16:creationId xmlns:a16="http://schemas.microsoft.com/office/drawing/2014/main" id="{EF0AD82A-5B08-43D9-B1E3-6D04D7CD350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0E0C26B-398A-4AE5-B0FF-206F8B366C86}"/>
              </a:ext>
            </a:extLst>
          </p:cNvPr>
          <p:cNvSpPr>
            <a:spLocks noGrp="1"/>
          </p:cNvSpPr>
          <p:nvPr>
            <p:ph type="sldNum" sz="quarter" idx="12"/>
          </p:nvPr>
        </p:nvSpPr>
        <p:spPr/>
        <p:txBody>
          <a:bodyPr/>
          <a:lstStyle/>
          <a:p>
            <a:fld id="{211B859F-76DA-411F-ABC2-666EF5EEAC38}" type="slidenum">
              <a:rPr lang="ru-RU" smtClean="0"/>
              <a:t>‹#›</a:t>
            </a:fld>
            <a:endParaRPr lang="ru-RU"/>
          </a:p>
        </p:txBody>
      </p:sp>
    </p:spTree>
    <p:extLst>
      <p:ext uri="{BB962C8B-B14F-4D97-AF65-F5344CB8AC3E}">
        <p14:creationId xmlns:p14="http://schemas.microsoft.com/office/powerpoint/2010/main" val="1487544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0454CC-6FBF-45D4-93FB-825E67FA8A8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DF2F7AB-1BD7-40C2-B2A3-78756816AAF3}"/>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D938FB8-458C-441D-90EE-FD66F22D15F0}"/>
              </a:ext>
            </a:extLst>
          </p:cNvPr>
          <p:cNvSpPr>
            <a:spLocks noGrp="1"/>
          </p:cNvSpPr>
          <p:nvPr>
            <p:ph type="dt" sz="half" idx="10"/>
          </p:nvPr>
        </p:nvSpPr>
        <p:spPr/>
        <p:txBody>
          <a:bodyPr/>
          <a:lstStyle/>
          <a:p>
            <a:fld id="{F59FB69F-ED97-40DE-A789-C27C90AC2C62}" type="datetimeFigureOut">
              <a:rPr lang="ru-RU" smtClean="0"/>
              <a:t>12.10.2026</a:t>
            </a:fld>
            <a:endParaRPr lang="ru-RU"/>
          </a:p>
        </p:txBody>
      </p:sp>
      <p:sp>
        <p:nvSpPr>
          <p:cNvPr id="5" name="Нижний колонтитул 4">
            <a:extLst>
              <a:ext uri="{FF2B5EF4-FFF2-40B4-BE49-F238E27FC236}">
                <a16:creationId xmlns:a16="http://schemas.microsoft.com/office/drawing/2014/main" id="{72E28588-6FBF-4498-8499-1C43FD2BC88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A0744AB-038B-4C21-A680-69C73A14185C}"/>
              </a:ext>
            </a:extLst>
          </p:cNvPr>
          <p:cNvSpPr>
            <a:spLocks noGrp="1"/>
          </p:cNvSpPr>
          <p:nvPr>
            <p:ph type="sldNum" sz="quarter" idx="12"/>
          </p:nvPr>
        </p:nvSpPr>
        <p:spPr/>
        <p:txBody>
          <a:bodyPr/>
          <a:lstStyle/>
          <a:p>
            <a:fld id="{211B859F-76DA-411F-ABC2-666EF5EEAC38}" type="slidenum">
              <a:rPr lang="ru-RU" smtClean="0"/>
              <a:t>‹#›</a:t>
            </a:fld>
            <a:endParaRPr lang="ru-RU"/>
          </a:p>
        </p:txBody>
      </p:sp>
    </p:spTree>
    <p:extLst>
      <p:ext uri="{BB962C8B-B14F-4D97-AF65-F5344CB8AC3E}">
        <p14:creationId xmlns:p14="http://schemas.microsoft.com/office/powerpoint/2010/main" val="2665608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B8802D-830E-424B-AF02-5B7C0915BBB2}"/>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C24444D9-30C9-4473-B57C-6F268C9A0005}"/>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2F82BF8-EC16-4FE9-ABAA-38C40C0E48A5}"/>
              </a:ext>
            </a:extLst>
          </p:cNvPr>
          <p:cNvSpPr>
            <a:spLocks noGrp="1"/>
          </p:cNvSpPr>
          <p:nvPr>
            <p:ph type="dt" sz="half" idx="10"/>
          </p:nvPr>
        </p:nvSpPr>
        <p:spPr/>
        <p:txBody>
          <a:bodyPr/>
          <a:lstStyle/>
          <a:p>
            <a:fld id="{F59FB69F-ED97-40DE-A789-C27C90AC2C62}" type="datetimeFigureOut">
              <a:rPr lang="ru-RU" smtClean="0"/>
              <a:t>12.10.2026</a:t>
            </a:fld>
            <a:endParaRPr lang="ru-RU"/>
          </a:p>
        </p:txBody>
      </p:sp>
      <p:sp>
        <p:nvSpPr>
          <p:cNvPr id="5" name="Нижний колонтитул 4">
            <a:extLst>
              <a:ext uri="{FF2B5EF4-FFF2-40B4-BE49-F238E27FC236}">
                <a16:creationId xmlns:a16="http://schemas.microsoft.com/office/drawing/2014/main" id="{44C42903-FFEF-4F27-9222-BA93D69CBB1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4987C18-6F5A-48FC-BB98-5916C131A1F2}"/>
              </a:ext>
            </a:extLst>
          </p:cNvPr>
          <p:cNvSpPr>
            <a:spLocks noGrp="1"/>
          </p:cNvSpPr>
          <p:nvPr>
            <p:ph type="sldNum" sz="quarter" idx="12"/>
          </p:nvPr>
        </p:nvSpPr>
        <p:spPr/>
        <p:txBody>
          <a:bodyPr/>
          <a:lstStyle/>
          <a:p>
            <a:fld id="{211B859F-76DA-411F-ABC2-666EF5EEAC38}" type="slidenum">
              <a:rPr lang="ru-RU" smtClean="0"/>
              <a:t>‹#›</a:t>
            </a:fld>
            <a:endParaRPr lang="ru-RU"/>
          </a:p>
        </p:txBody>
      </p:sp>
    </p:spTree>
    <p:extLst>
      <p:ext uri="{BB962C8B-B14F-4D97-AF65-F5344CB8AC3E}">
        <p14:creationId xmlns:p14="http://schemas.microsoft.com/office/powerpoint/2010/main" val="2729625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E1C9E4-908C-4209-B9A8-290FF4942D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63DAF8D-DCF4-4094-80B9-59FB63E104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E9544E6-C212-4EC8-A208-8D8878C0F7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9FB69F-ED97-40DE-A789-C27C90AC2C62}" type="datetimeFigureOut">
              <a:rPr lang="ru-RU" smtClean="0"/>
              <a:t>12.10.2026</a:t>
            </a:fld>
            <a:endParaRPr lang="ru-RU"/>
          </a:p>
        </p:txBody>
      </p:sp>
      <p:sp>
        <p:nvSpPr>
          <p:cNvPr id="5" name="Нижний колонтитул 4">
            <a:extLst>
              <a:ext uri="{FF2B5EF4-FFF2-40B4-BE49-F238E27FC236}">
                <a16:creationId xmlns:a16="http://schemas.microsoft.com/office/drawing/2014/main" id="{4EDC9C9D-DB7A-4596-8B9F-FBF5EF1FA3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541FEC40-1D11-4028-9D01-29718F4FF2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B859F-76DA-411F-ABC2-666EF5EEAC38}" type="slidenum">
              <a:rPr lang="ru-RU" smtClean="0"/>
              <a:t>‹#›</a:t>
            </a:fld>
            <a:endParaRPr lang="ru-RU"/>
          </a:p>
        </p:txBody>
      </p:sp>
    </p:spTree>
    <p:extLst>
      <p:ext uri="{BB962C8B-B14F-4D97-AF65-F5344CB8AC3E}">
        <p14:creationId xmlns:p14="http://schemas.microsoft.com/office/powerpoint/2010/main" val="253307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06988536-07EE-4DC8-AC81-E4A08ACD9101}"/>
              </a:ext>
            </a:extLst>
          </p:cNvPr>
          <p:cNvSpPr>
            <a:spLocks noGrp="1"/>
          </p:cNvSpPr>
          <p:nvPr>
            <p:ph type="title"/>
          </p:nvPr>
        </p:nvSpPr>
        <p:spPr>
          <a:xfrm>
            <a:off x="838200" y="365125"/>
            <a:ext cx="10515600" cy="5938021"/>
          </a:xfrm>
        </p:spPr>
        <p:txBody>
          <a:bodyPr>
            <a:normAutofit/>
          </a:bodyPr>
          <a:lstStyle/>
          <a:p>
            <a:pPr algn="ctr"/>
            <a:r>
              <a:rPr lang="ru-RU" sz="6000" b="1" dirty="0">
                <a:latin typeface="Times New Roman" panose="02020603050405020304" pitchFamily="18" charset="0"/>
                <a:cs typeface="Times New Roman" panose="02020603050405020304" pitchFamily="18" charset="0"/>
              </a:rPr>
              <a:t>Соискателю ученого звания</a:t>
            </a:r>
          </a:p>
        </p:txBody>
      </p:sp>
    </p:spTree>
    <p:extLst>
      <p:ext uri="{BB962C8B-B14F-4D97-AF65-F5344CB8AC3E}">
        <p14:creationId xmlns:p14="http://schemas.microsoft.com/office/powerpoint/2010/main" val="316833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a:extLst>
              <a:ext uri="{FF2B5EF4-FFF2-40B4-BE49-F238E27FC236}">
                <a16:creationId xmlns:a16="http://schemas.microsoft.com/office/drawing/2014/main" id="{14D7CF2A-E354-4BCD-A776-B073B1489E40}"/>
              </a:ext>
            </a:extLst>
          </p:cNvPr>
          <p:cNvSpPr>
            <a:spLocks noGrp="1"/>
          </p:cNvSpPr>
          <p:nvPr>
            <p:ph idx="1"/>
          </p:nvPr>
        </p:nvSpPr>
        <p:spPr/>
        <p:txBody>
          <a:bodyPr/>
          <a:lstStyle/>
          <a:p>
            <a:pPr marL="0" indent="0">
              <a:buNone/>
            </a:pPr>
            <a:r>
              <a:rPr lang="ru-RU" sz="4400" dirty="0"/>
              <a:t>    </a:t>
            </a:r>
            <a:r>
              <a:rPr lang="ru-RU" sz="4400" dirty="0">
                <a:latin typeface="Times New Roman" panose="02020603050405020304" pitchFamily="18" charset="0"/>
                <a:cs typeface="Times New Roman" panose="02020603050405020304" pitchFamily="18" charset="0"/>
              </a:rPr>
              <a:t>Присвоение ученых званий профессора, доцента регламентирует постановление правительства  Российской Федерации от 20 октября 2023 г. № 1746 «О порядке присвоения ученых званий».</a:t>
            </a:r>
          </a:p>
          <a:p>
            <a:pPr marL="0" indent="0">
              <a:buNone/>
            </a:pPr>
            <a:endParaRPr lang="ru-RU" sz="4400" dirty="0"/>
          </a:p>
          <a:p>
            <a:pPr marL="0" indent="0">
              <a:buNone/>
            </a:pPr>
            <a:endParaRPr lang="ru-RU" sz="4400" dirty="0"/>
          </a:p>
          <a:p>
            <a:endParaRPr lang="ru-RU" dirty="0"/>
          </a:p>
        </p:txBody>
      </p:sp>
    </p:spTree>
    <p:extLst>
      <p:ext uri="{BB962C8B-B14F-4D97-AF65-F5344CB8AC3E}">
        <p14:creationId xmlns:p14="http://schemas.microsoft.com/office/powerpoint/2010/main" val="4261377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BC5AE409-4F3E-47D7-B077-BF68EDCB9A35}"/>
              </a:ext>
            </a:extLst>
          </p:cNvPr>
          <p:cNvSpPr>
            <a:spLocks noGrp="1"/>
          </p:cNvSpPr>
          <p:nvPr>
            <p:ph type="title"/>
          </p:nvPr>
        </p:nvSpPr>
        <p:spPr/>
        <p:txBody>
          <a:bodyPr>
            <a:normAutofit/>
          </a:bodyPr>
          <a:lstStyle/>
          <a:p>
            <a:r>
              <a:rPr lang="ru-RU" b="1" dirty="0">
                <a:latin typeface="Times New Roman" panose="02020603050405020304" pitchFamily="18" charset="0"/>
                <a:cs typeface="Times New Roman" panose="02020603050405020304" pitchFamily="18" charset="0"/>
              </a:rPr>
              <a:t>Положение о присвоении ученых званий</a:t>
            </a:r>
            <a:br>
              <a:rPr lang="ru-RU" b="1" dirty="0">
                <a:latin typeface="+mn-lt"/>
              </a:rPr>
            </a:br>
            <a:endParaRPr lang="ru-RU" b="1" dirty="0">
              <a:latin typeface="+mn-lt"/>
            </a:endParaRPr>
          </a:p>
        </p:txBody>
      </p:sp>
      <p:sp>
        <p:nvSpPr>
          <p:cNvPr id="5" name="Объект 4">
            <a:extLst>
              <a:ext uri="{FF2B5EF4-FFF2-40B4-BE49-F238E27FC236}">
                <a16:creationId xmlns:a16="http://schemas.microsoft.com/office/drawing/2014/main" id="{6ED3DA31-E2F1-406E-85CC-CFC299CF1FE3}"/>
              </a:ext>
            </a:extLst>
          </p:cNvPr>
          <p:cNvSpPr>
            <a:spLocks noGrp="1"/>
          </p:cNvSpPr>
          <p:nvPr>
            <p:ph idx="1"/>
          </p:nvPr>
        </p:nvSpPr>
        <p:spPr>
          <a:xfrm>
            <a:off x="310718" y="1322772"/>
            <a:ext cx="11629748" cy="5388745"/>
          </a:xfrm>
        </p:spPr>
        <p:txBody>
          <a:bodyPr/>
          <a:lstStyle/>
          <a:p>
            <a:pPr marL="514350" indent="-514350" algn="just">
              <a:buAutoNum type="arabicPeriod"/>
            </a:pPr>
            <a:r>
              <a:rPr lang="ru-RU" dirty="0">
                <a:latin typeface="Times New Roman" panose="02020603050405020304" pitchFamily="18" charset="0"/>
                <a:cs typeface="Times New Roman" panose="02020603050405020304" pitchFamily="18" charset="0"/>
              </a:rPr>
              <a:t>Настоящее Положение устанавливает порядок присвоения ученых званий доцента и профессора (далее - ученые звания), в том числе критерии присвоения ученых званий, требования к лицам, претендующим на присвоение ученых званий, порядок рассмотрения аттестационных дел на присвоение ученых званий, а также основания и порядок лишения и восстановления ученых званий.</a:t>
            </a:r>
          </a:p>
          <a:p>
            <a:pPr marL="514350" indent="-514350" algn="just">
              <a:buAutoNum type="arabicPeriod"/>
            </a:pPr>
            <a:r>
              <a:rPr lang="ru-RU" dirty="0">
                <a:latin typeface="Times New Roman" panose="02020603050405020304" pitchFamily="18" charset="0"/>
                <a:cs typeface="Times New Roman" panose="02020603050405020304" pitchFamily="18" charset="0"/>
              </a:rPr>
              <a:t>Ученые  звания  присваиваются  по  научным  специальностям в соответствии с номенклатурой научных специальностей, по которым присуждаются ученые степени, утверждаемой Министерством науки и высшего образования Российской Федерации (далее - научные специальности).</a:t>
            </a:r>
          </a:p>
        </p:txBody>
      </p:sp>
    </p:spTree>
    <p:extLst>
      <p:ext uri="{BB962C8B-B14F-4D97-AF65-F5344CB8AC3E}">
        <p14:creationId xmlns:p14="http://schemas.microsoft.com/office/powerpoint/2010/main" val="335317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1C70A903-AE21-493F-A5AB-036D4DAD25D5}"/>
              </a:ext>
            </a:extLst>
          </p:cNvPr>
          <p:cNvSpPr>
            <a:spLocks noGrp="1"/>
          </p:cNvSpPr>
          <p:nvPr>
            <p:ph type="title"/>
          </p:nvPr>
        </p:nvSpPr>
        <p:spPr>
          <a:xfrm>
            <a:off x="838200" y="365125"/>
            <a:ext cx="10515600" cy="1241733"/>
          </a:xfrm>
        </p:spPr>
        <p:txBody>
          <a:bodyPr>
            <a:normAutofit fontScale="90000"/>
          </a:bodyPr>
          <a:lstStyle/>
          <a:p>
            <a:pPr algn="ctr"/>
            <a:r>
              <a:rPr lang="ru-RU" b="1" dirty="0">
                <a:latin typeface="Times New Roman" panose="02020603050405020304" pitchFamily="18" charset="0"/>
                <a:cs typeface="Times New Roman" panose="02020603050405020304" pitchFamily="18" charset="0"/>
              </a:rPr>
              <a:t>Положение о присвоении ученых званий</a:t>
            </a:r>
            <a:br>
              <a:rPr lang="ru-RU" dirty="0"/>
            </a:br>
            <a:endParaRPr lang="ru-RU" dirty="0"/>
          </a:p>
        </p:txBody>
      </p:sp>
      <p:sp>
        <p:nvSpPr>
          <p:cNvPr id="5" name="Объект 4">
            <a:extLst>
              <a:ext uri="{FF2B5EF4-FFF2-40B4-BE49-F238E27FC236}">
                <a16:creationId xmlns:a16="http://schemas.microsoft.com/office/drawing/2014/main" id="{9963713B-859B-434F-9790-0E991F4187C6}"/>
              </a:ext>
            </a:extLst>
          </p:cNvPr>
          <p:cNvSpPr>
            <a:spLocks noGrp="1"/>
          </p:cNvSpPr>
          <p:nvPr>
            <p:ph idx="1"/>
          </p:nvPr>
        </p:nvSpPr>
        <p:spPr>
          <a:xfrm>
            <a:off x="577049" y="1083076"/>
            <a:ext cx="11292395" cy="5584054"/>
          </a:xfrm>
        </p:spPr>
        <p:txBody>
          <a:bodyPr>
            <a:normAutofit fontScale="85000" lnSpcReduction="20000"/>
          </a:bodyPr>
          <a:lstStyle/>
          <a:p>
            <a:pPr marL="0" indent="0" algn="just">
              <a:buNone/>
            </a:pPr>
            <a:r>
              <a:rPr lang="ru-RU" dirty="0">
                <a:latin typeface="Times New Roman" panose="02020603050405020304" pitchFamily="18" charset="0"/>
                <a:cs typeface="Times New Roman" panose="02020603050405020304" pitchFamily="18" charset="0"/>
              </a:rPr>
              <a:t>3.	Ученые звания присваиваются Министерством науки и высшего образования Российской Федерации по аттестационным документам, представленным посредством федеральной государственной информационной   системы   "Единый   портал   государственных и муниципальных услуг (функций)" (далее - единый портал) или федеральной информационной системы государственной научной аттестации образовательными организациями высшего образования, реализующими образовательные программы высшего образования, имеющие государственную аккредитацию, и (или) программы подготовки научных и научно-педагогических кадров в аспирантуре (адъюнктуре), и (или) программы повышения квалификации и программы профессиональной переподготовки на базе высшего образования, организациями дополнительного профессионального образования, реализующими  программы  повышения  квалификации  и  программы профессиональной переподготовки на базе высшего образования, и научными организациями, реализующими образовательные программы высшего образования, имеющие государственную аккредитацию, и (или) программы подготовки научных и научно-педагогических кадров в аспирантуре (адъюнктуре), и (или) программы повышения квалификации и программы профессиональной переподготовки на базе высшего образования, в которых работают лица, претендующие на присвоение ученых званий.</a:t>
            </a:r>
          </a:p>
          <a:p>
            <a:endParaRPr lang="ru-RU" dirty="0"/>
          </a:p>
        </p:txBody>
      </p:sp>
    </p:spTree>
    <p:extLst>
      <p:ext uri="{BB962C8B-B14F-4D97-AF65-F5344CB8AC3E}">
        <p14:creationId xmlns:p14="http://schemas.microsoft.com/office/powerpoint/2010/main" val="412273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975D3F-F8E4-4B5B-87D6-F11701F1EBC4}"/>
              </a:ext>
            </a:extLst>
          </p:cNvPr>
          <p:cNvSpPr>
            <a:spLocks noGrp="1"/>
          </p:cNvSpPr>
          <p:nvPr>
            <p:ph type="title"/>
          </p:nvPr>
        </p:nvSpPr>
        <p:spPr/>
        <p:txBody>
          <a:bodyPr/>
          <a:lstStyle/>
          <a:p>
            <a:pPr algn="ctr"/>
            <a:r>
              <a:rPr lang="ru-RU" b="1" dirty="0">
                <a:latin typeface="Times New Roman" panose="02020603050405020304" pitchFamily="18" charset="0"/>
                <a:cs typeface="Times New Roman" panose="02020603050405020304" pitchFamily="18" charset="0"/>
              </a:rPr>
              <a:t>Положение о присвоении ученых званий</a:t>
            </a:r>
            <a:br>
              <a:rPr lang="ru-RU" dirty="0"/>
            </a:br>
            <a:endParaRPr lang="ru-RU" dirty="0"/>
          </a:p>
        </p:txBody>
      </p:sp>
      <p:sp>
        <p:nvSpPr>
          <p:cNvPr id="3" name="Объект 2">
            <a:extLst>
              <a:ext uri="{FF2B5EF4-FFF2-40B4-BE49-F238E27FC236}">
                <a16:creationId xmlns:a16="http://schemas.microsoft.com/office/drawing/2014/main" id="{FEA4AA7F-FA6A-45DD-B0EC-CA8F61189D60}"/>
              </a:ext>
            </a:extLst>
          </p:cNvPr>
          <p:cNvSpPr>
            <a:spLocks noGrp="1"/>
          </p:cNvSpPr>
          <p:nvPr>
            <p:ph idx="1"/>
          </p:nvPr>
        </p:nvSpPr>
        <p:spPr>
          <a:xfrm>
            <a:off x="248575" y="1145218"/>
            <a:ext cx="11709645" cy="5530789"/>
          </a:xfrm>
        </p:spPr>
        <p:txBody>
          <a:bodyPr/>
          <a:lstStyle/>
          <a:p>
            <a:pPr marL="0" indent="0" algn="just">
              <a:buNone/>
            </a:pPr>
            <a:r>
              <a:rPr lang="ru-RU" dirty="0">
                <a:latin typeface="Times New Roman" panose="02020603050405020304" pitchFamily="18" charset="0"/>
                <a:cs typeface="Times New Roman" panose="02020603050405020304" pitchFamily="18" charset="0"/>
              </a:rPr>
              <a:t>4.	Присвоение  ученого  звания  подтверждается  аттестатом о присвоении ученого звания доцента или ученого звания профессора. Формы аттестатов о присвоении ученых званий, технические требования к ним, а также порядок их оформления и выдачи утверждаются Министерством науки и высшего образования Российской Федерации. Аттестаты о присвоении ученых званий выдаются на основании решений указанного Министерства.</a:t>
            </a:r>
          </a:p>
          <a:p>
            <a:pPr marL="0" indent="0" algn="just">
              <a:buNone/>
            </a:pPr>
            <a:r>
              <a:rPr lang="ru-RU" dirty="0">
                <a:latin typeface="Times New Roman" panose="02020603050405020304" pitchFamily="18" charset="0"/>
                <a:cs typeface="Times New Roman" panose="02020603050405020304" pitchFamily="18" charset="0"/>
              </a:rPr>
              <a:t>5.	Ученые звания могут быть присвоены лицам, которые осуществляют педагогическую и научную (научно-исследовательскую) деятельность в организациях, обладают высоким педагогическим мастерством, имеют глубокие профессиональные знания и научные достижения, а также отвечают требованиям к лицам, претендующим на присвоение им ученых званий (далее - соискатели ученых званий).</a:t>
            </a:r>
          </a:p>
        </p:txBody>
      </p:sp>
    </p:spTree>
    <p:extLst>
      <p:ext uri="{BB962C8B-B14F-4D97-AF65-F5344CB8AC3E}">
        <p14:creationId xmlns:p14="http://schemas.microsoft.com/office/powerpoint/2010/main" val="2391768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D63F43FE-6556-4A31-BE4F-8874A37541F1}"/>
              </a:ext>
            </a:extLst>
          </p:cNvPr>
          <p:cNvSpPr>
            <a:spLocks noGrp="1"/>
          </p:cNvSpPr>
          <p:nvPr>
            <p:ph type="title"/>
          </p:nvPr>
        </p:nvSpPr>
        <p:spPr/>
        <p:txBody>
          <a:bodyPr/>
          <a:lstStyle/>
          <a:p>
            <a:r>
              <a:rPr lang="ru-RU" b="1" dirty="0">
                <a:latin typeface="Times New Roman" panose="02020603050405020304" pitchFamily="18" charset="0"/>
                <a:cs typeface="Times New Roman" panose="02020603050405020304" pitchFamily="18" charset="0"/>
              </a:rPr>
              <a:t>Положение о присвоении ученых званий</a:t>
            </a:r>
          </a:p>
        </p:txBody>
      </p:sp>
      <p:sp>
        <p:nvSpPr>
          <p:cNvPr id="5" name="Объект 4">
            <a:extLst>
              <a:ext uri="{FF2B5EF4-FFF2-40B4-BE49-F238E27FC236}">
                <a16:creationId xmlns:a16="http://schemas.microsoft.com/office/drawing/2014/main" id="{444C10F9-895D-48AC-9792-A0A56A39A3F4}"/>
              </a:ext>
            </a:extLst>
          </p:cNvPr>
          <p:cNvSpPr>
            <a:spLocks noGrp="1"/>
          </p:cNvSpPr>
          <p:nvPr>
            <p:ph idx="1"/>
          </p:nvPr>
        </p:nvSpPr>
        <p:spPr>
          <a:xfrm>
            <a:off x="292963" y="1411550"/>
            <a:ext cx="11700769" cy="5081325"/>
          </a:xfrm>
        </p:spPr>
        <p:txBody>
          <a:bodyPr>
            <a:normAutofit/>
          </a:bodyPr>
          <a:lstStyle/>
          <a:p>
            <a:pPr marL="0" indent="0" algn="just">
              <a:buNone/>
            </a:pPr>
            <a:r>
              <a:rPr lang="ru-RU" dirty="0">
                <a:latin typeface="Times New Roman" panose="02020603050405020304" pitchFamily="18" charset="0"/>
                <a:cs typeface="Times New Roman" panose="02020603050405020304" pitchFamily="18" charset="0"/>
              </a:rPr>
              <a:t>6.	</a:t>
            </a:r>
            <a:r>
              <a:rPr lang="ru-RU" sz="3200" dirty="0">
                <a:latin typeface="Times New Roman" panose="02020603050405020304" pitchFamily="18" charset="0"/>
                <a:cs typeface="Times New Roman" panose="02020603050405020304" pitchFamily="18" charset="0"/>
              </a:rPr>
              <a:t>Рассмотрение вопроса о представлении соискателя ученого звания к ученому званию осуществляется на заседании коллегиального органа управления (ученого совета) организации, в которой работает соискатель ученого звания. Организация представляет лицо к ученому званию при наличии документов, подтверждающих соблюдение критериев присвоения ученого звания, в том числе соответствие соискателя ученого звания требованиям к лицам, претендующим на присвоение ученого звания, а также положительного решения совета.</a:t>
            </a:r>
          </a:p>
        </p:txBody>
      </p:sp>
    </p:spTree>
    <p:extLst>
      <p:ext uri="{BB962C8B-B14F-4D97-AF65-F5344CB8AC3E}">
        <p14:creationId xmlns:p14="http://schemas.microsoft.com/office/powerpoint/2010/main" val="2040599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BDC8C2E3-86A0-42FE-85E5-C445D34F8D00}"/>
              </a:ext>
            </a:extLst>
          </p:cNvPr>
          <p:cNvSpPr>
            <a:spLocks noGrp="1"/>
          </p:cNvSpPr>
          <p:nvPr>
            <p:ph type="title"/>
          </p:nvPr>
        </p:nvSpPr>
        <p:spPr/>
        <p:txBody>
          <a:bodyPr/>
          <a:lstStyle/>
          <a:p>
            <a:r>
              <a:rPr lang="ru-RU" b="1" dirty="0">
                <a:latin typeface="Times New Roman" panose="02020603050405020304" pitchFamily="18" charset="0"/>
                <a:cs typeface="Times New Roman" panose="02020603050405020304" pitchFamily="18" charset="0"/>
              </a:rPr>
              <a:t>Положение о присвоении ученых званий</a:t>
            </a:r>
          </a:p>
        </p:txBody>
      </p:sp>
      <p:sp>
        <p:nvSpPr>
          <p:cNvPr id="5" name="Объект 4">
            <a:extLst>
              <a:ext uri="{FF2B5EF4-FFF2-40B4-BE49-F238E27FC236}">
                <a16:creationId xmlns:a16="http://schemas.microsoft.com/office/drawing/2014/main" id="{38F2E7C4-0154-44A1-BBD0-50DE1680A166}"/>
              </a:ext>
            </a:extLst>
          </p:cNvPr>
          <p:cNvSpPr>
            <a:spLocks noGrp="1"/>
          </p:cNvSpPr>
          <p:nvPr>
            <p:ph idx="1"/>
          </p:nvPr>
        </p:nvSpPr>
        <p:spPr/>
        <p:txBody>
          <a:bodyPr>
            <a:normAutofit/>
          </a:bodyPr>
          <a:lstStyle/>
          <a:p>
            <a:pPr marL="0" indent="0" algn="just">
              <a:buNone/>
            </a:pPr>
            <a:r>
              <a:rPr lang="ru-RU" dirty="0">
                <a:latin typeface="Times New Roman" panose="02020603050405020304" pitchFamily="18" charset="0"/>
                <a:cs typeface="Times New Roman" panose="02020603050405020304" pitchFamily="18" charset="0"/>
              </a:rPr>
              <a:t>7.	Для представления соискателя ученого звания к ученому званию по научной специальности организация, в которой он работает представляет в Министерство науки и высшего образования Российской Федерации документы, формы которых определяются указанным Министерством, необходимые для рассмотрения вопроса о присвоении ученого звания соискателю ученого звания по указанной в этих документах научной специальности (аттестационное дело).</a:t>
            </a:r>
          </a:p>
          <a:p>
            <a:endParaRPr lang="ru-RU" dirty="0"/>
          </a:p>
        </p:txBody>
      </p:sp>
    </p:spTree>
    <p:extLst>
      <p:ext uri="{BB962C8B-B14F-4D97-AF65-F5344CB8AC3E}">
        <p14:creationId xmlns:p14="http://schemas.microsoft.com/office/powerpoint/2010/main" val="3491167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F8E367-2DF1-4030-8B7A-A005C04495C8}"/>
              </a:ext>
            </a:extLst>
          </p:cNvPr>
          <p:cNvSpPr>
            <a:spLocks noGrp="1"/>
          </p:cNvSpPr>
          <p:nvPr>
            <p:ph type="title"/>
          </p:nvPr>
        </p:nvSpPr>
        <p:spPr>
          <a:xfrm>
            <a:off x="838200" y="106532"/>
            <a:ext cx="10515600" cy="2379215"/>
          </a:xfrm>
        </p:spPr>
        <p:txBody>
          <a:bodyPr>
            <a:noAutofit/>
          </a:bodyPr>
          <a:lstStyle/>
          <a:p>
            <a:pPr marL="887095" marR="864870" indent="41910" algn="ctr">
              <a:spcBef>
                <a:spcPts val="1400"/>
              </a:spcBef>
              <a:spcAft>
                <a:spcPts val="0"/>
              </a:spcAft>
            </a:pPr>
            <a:r>
              <a:rPr lang="ru-RU" sz="2800" b="1" dirty="0">
                <a:effectLst/>
                <a:latin typeface="Times New Roman" panose="02020603050405020304" pitchFamily="18" charset="0"/>
                <a:ea typeface="Times New Roman" panose="02020603050405020304" pitchFamily="18" charset="0"/>
                <a:cs typeface="Times New Roman" panose="02020603050405020304" pitchFamily="18" charset="0"/>
              </a:rPr>
              <a:t>Требования </a:t>
            </a:r>
            <a:br>
              <a:rPr lang="ru-RU" sz="2800" b="1"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2800" b="1" dirty="0">
                <a:effectLst/>
                <a:latin typeface="Times New Roman" panose="02020603050405020304" pitchFamily="18" charset="0"/>
                <a:ea typeface="Times New Roman" panose="02020603050405020304" pitchFamily="18" charset="0"/>
                <a:cs typeface="Times New Roman" panose="02020603050405020304" pitchFamily="18" charset="0"/>
              </a:rPr>
              <a:t>научному или научно-педагогическому работнику, претендующему на присвоение ученого звания ПРОФЕССОРА</a:t>
            </a:r>
            <a:br>
              <a:rPr lang="ru-RU" sz="2800" b="1"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ru-RU" sz="2800" b="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6838FFF4-2244-47FB-952C-1693075547AE}"/>
              </a:ext>
            </a:extLst>
          </p:cNvPr>
          <p:cNvSpPr>
            <a:spLocks noGrp="1"/>
          </p:cNvSpPr>
          <p:nvPr>
            <p:ph idx="1"/>
          </p:nvPr>
        </p:nvSpPr>
        <p:spPr>
          <a:xfrm>
            <a:off x="204187" y="2627790"/>
            <a:ext cx="11762912" cy="4030462"/>
          </a:xfrm>
        </p:spPr>
        <p:txBody>
          <a:bodyPr/>
          <a:lstStyle/>
          <a:p>
            <a:pPr marL="0" indent="0" algn="just">
              <a:buNone/>
            </a:pPr>
            <a:r>
              <a:rPr lang="ru-RU" dirty="0">
                <a:latin typeface="Times New Roman" panose="02020603050405020304" pitchFamily="18" charset="0"/>
                <a:cs typeface="Times New Roman" panose="02020603050405020304" pitchFamily="18" charset="0"/>
              </a:rPr>
              <a:t>1) имеет опубликованные учебные издания и научные труды, а также </a:t>
            </a:r>
            <a:r>
              <a:rPr lang="ru-RU" b="1" dirty="0">
                <a:latin typeface="Times New Roman" panose="02020603050405020304" pitchFamily="18" charset="0"/>
                <a:cs typeface="Times New Roman" panose="02020603050405020304" pitchFamily="18" charset="0"/>
              </a:rPr>
              <a:t>читает курс лекций на высоком профессиональном уровне</a:t>
            </a:r>
            <a:r>
              <a:rPr lang="ru-RU" dirty="0">
                <a:latin typeface="Times New Roman" panose="02020603050405020304" pitchFamily="18" charset="0"/>
                <a:cs typeface="Times New Roman" panose="02020603050405020304" pitchFamily="18" charset="0"/>
              </a:rPr>
              <a:t>;</a:t>
            </a:r>
          </a:p>
          <a:p>
            <a:pPr marL="0" indent="0" algn="just">
              <a:buNone/>
            </a:pPr>
            <a:r>
              <a:rPr lang="ru-RU" dirty="0">
                <a:latin typeface="Times New Roman" panose="02020603050405020304" pitchFamily="18" charset="0"/>
                <a:cs typeface="Times New Roman" panose="02020603050405020304" pitchFamily="18" charset="0"/>
              </a:rPr>
              <a:t>2) имеет ученую степень доктора наук либо ученую степень, полученную в иностранном государстве, признаваемую соответствующей ученой степени доктора наук в Российской Федерации в порядке, установленном  статьей  62	Федерального   закона   "О науке и государственной научно-технической политике";</a:t>
            </a:r>
          </a:p>
          <a:p>
            <a:pPr marL="0" indent="0">
              <a:buNone/>
            </a:pPr>
            <a:endParaRPr lang="ru-RU" dirty="0"/>
          </a:p>
        </p:txBody>
      </p:sp>
    </p:spTree>
    <p:extLst>
      <p:ext uri="{BB962C8B-B14F-4D97-AF65-F5344CB8AC3E}">
        <p14:creationId xmlns:p14="http://schemas.microsoft.com/office/powerpoint/2010/main" val="1721852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89212D-667F-4B2E-A2C1-63BD0FF83730}"/>
              </a:ext>
            </a:extLst>
          </p:cNvPr>
          <p:cNvSpPr>
            <a:spLocks noGrp="1"/>
          </p:cNvSpPr>
          <p:nvPr>
            <p:ph type="title"/>
          </p:nvPr>
        </p:nvSpPr>
        <p:spPr>
          <a:xfrm>
            <a:off x="838200" y="381740"/>
            <a:ext cx="10515600" cy="1308948"/>
          </a:xfrm>
        </p:spPr>
        <p:txBody>
          <a:bodyPr>
            <a:normAutofit fontScale="90000"/>
          </a:bodyPr>
          <a:lstStyle/>
          <a:p>
            <a:pPr algn="ctr"/>
            <a:r>
              <a:rPr lang="ru-RU" sz="3100" b="1" dirty="0">
                <a:latin typeface="Times New Roman" panose="02020603050405020304" pitchFamily="18" charset="0"/>
                <a:cs typeface="Times New Roman" panose="02020603050405020304" pitchFamily="18" charset="0"/>
              </a:rPr>
              <a:t>Требования </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научному или научно-педагогическому работнику, претендующему на присвоение ученого звания </a:t>
            </a:r>
            <a:br>
              <a:rPr lang="ru-RU" sz="3100" b="1" dirty="0">
                <a:latin typeface="Times New Roman" panose="02020603050405020304" pitchFamily="18" charset="0"/>
                <a:cs typeface="Times New Roman" panose="02020603050405020304" pitchFamily="18" charset="0"/>
              </a:rPr>
            </a:br>
            <a:r>
              <a:rPr lang="ru-RU" sz="3100" b="1" dirty="0">
                <a:latin typeface="Times New Roman" panose="02020603050405020304" pitchFamily="18" charset="0"/>
                <a:cs typeface="Times New Roman" panose="02020603050405020304" pitchFamily="18" charset="0"/>
              </a:rPr>
              <a:t>ПРОФЕССОРА</a:t>
            </a:r>
            <a:br>
              <a:rPr lang="ru-RU" dirty="0"/>
            </a:br>
            <a:endParaRPr lang="ru-RU" dirty="0"/>
          </a:p>
        </p:txBody>
      </p:sp>
      <p:sp>
        <p:nvSpPr>
          <p:cNvPr id="3" name="Объект 2">
            <a:extLst>
              <a:ext uri="{FF2B5EF4-FFF2-40B4-BE49-F238E27FC236}">
                <a16:creationId xmlns:a16="http://schemas.microsoft.com/office/drawing/2014/main" id="{97AC0878-F421-40C0-AEF1-330F61DC8424}"/>
              </a:ext>
            </a:extLst>
          </p:cNvPr>
          <p:cNvSpPr>
            <a:spLocks noGrp="1"/>
          </p:cNvSpPr>
          <p:nvPr>
            <p:ph idx="1"/>
          </p:nvPr>
        </p:nvSpPr>
        <p:spPr>
          <a:xfrm>
            <a:off x="275209" y="1690688"/>
            <a:ext cx="11789544" cy="5167312"/>
          </a:xfrm>
        </p:spPr>
        <p:txBody>
          <a:bodyPr>
            <a:normAutofit fontScale="85000" lnSpcReduction="20000"/>
          </a:bodyPr>
          <a:lstStyle/>
          <a:p>
            <a:pPr marL="92075" marR="85725" indent="0" algn="just">
              <a:lnSpc>
                <a:spcPct val="111000"/>
              </a:lnSpc>
              <a:spcAft>
                <a:spcPts val="0"/>
              </a:spcAft>
              <a:buNone/>
            </a:pP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3) работает по трудовому договору в организации, представляющей его к присвоению ученого звания, и замещает в ней: должность профессора, заведующего кафедрой, декана факультета, руководителя или заместителя руководителя по научной (научно-исследовательской, учебной, учебно-методической) работе филиала или института этой организации, первого проректора, проректора, ректора, главного научного сотрудника или заведующего (начальника) научным, научно-исследовательским или опытно-конструкторским отделом (отделением, сектором, лабораторией) - в отношении работника образовательной организации высшего образования, реализующей образовательные программы высшего образования, имеющие государственную аккредитацию,</a:t>
            </a:r>
            <a:r>
              <a:rPr lang="ru-RU" sz="2100" spc="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и (или) программы</a:t>
            </a:r>
            <a:r>
              <a:rPr lang="ru-RU" sz="2100" spc="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подготовки</a:t>
            </a:r>
            <a:r>
              <a:rPr lang="ru-RU" sz="2100" spc="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научных и научно-педагогических кадров в аспирантуре (адъюнктуре), и (или) программы повышения квалификации и программы профессиональной переподготовки на базе высшего образования, а также организации дополнительного</a:t>
            </a:r>
            <a:r>
              <a:rPr lang="ru-RU" sz="2100" spc="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профессионального</a:t>
            </a:r>
            <a:r>
              <a:rPr lang="ru-RU" sz="2100" spc="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образования,</a:t>
            </a:r>
            <a:r>
              <a:rPr lang="ru-RU" sz="2100" spc="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реализующей программы повышения квалификации и программы профессиональной переподготовки на базе высшего образования; должность директора, заместителя директора, главного научного сотрудника, заведующего (начальника), заместителя заведующего (начальника) научным, научно-исследовательским или опытно-конструкторским отделом (отделением, сектором, лабораторией), руководителя или заместителя руководителя по научной (научно-исследовательской, учебной, учебно-методической) работе филиала этой организации -</a:t>
            </a:r>
            <a:r>
              <a:rPr lang="ru-RU" sz="2100" spc="-3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в</a:t>
            </a:r>
            <a:r>
              <a:rPr lang="ru-RU" sz="2100"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отношении работника научной организации, реализующей образовательные программы высшего образования, имеющие государственную аккредитацию,</a:t>
            </a:r>
            <a:r>
              <a:rPr lang="ru-RU" sz="2100" spc="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и (или) программы</a:t>
            </a:r>
            <a:r>
              <a:rPr lang="ru-RU" sz="2100" spc="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подготовки</a:t>
            </a:r>
            <a:r>
              <a:rPr lang="ru-RU" sz="2100" spc="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научных и</a:t>
            </a:r>
            <a:r>
              <a:rPr lang="ru-RU" sz="2100" spc="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научно-педагогических</a:t>
            </a:r>
            <a:r>
              <a:rPr lang="ru-RU" sz="2100" spc="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кадров</a:t>
            </a:r>
            <a:r>
              <a:rPr lang="ru-RU" sz="2100" spc="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в</a:t>
            </a:r>
            <a:r>
              <a:rPr lang="ru-RU" sz="2100" spc="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аспирантуре</a:t>
            </a:r>
            <a:r>
              <a:rPr lang="ru-RU" sz="2100" spc="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effectLst/>
                <a:latin typeface="Times New Roman" panose="02020603050405020304" pitchFamily="18" charset="0"/>
                <a:ea typeface="Times New Roman" panose="02020603050405020304" pitchFamily="18" charset="0"/>
                <a:cs typeface="Times New Roman" panose="02020603050405020304" pitchFamily="18" charset="0"/>
              </a:rPr>
              <a:t>(адъюнктуре), и (или) программы повышения квалификации и программы профессиональной переподготовки на базе высшего образования;</a:t>
            </a:r>
          </a:p>
          <a:p>
            <a:pPr marL="0" indent="0">
              <a:buNone/>
            </a:pPr>
            <a:endParaRPr lang="ru-RU" dirty="0"/>
          </a:p>
        </p:txBody>
      </p:sp>
    </p:spTree>
    <p:extLst>
      <p:ext uri="{BB962C8B-B14F-4D97-AF65-F5344CB8AC3E}">
        <p14:creationId xmlns:p14="http://schemas.microsoft.com/office/powerpoint/2010/main" val="1601271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A73AFF-1F86-4782-9637-03BE613506F0}"/>
              </a:ext>
            </a:extLst>
          </p:cNvPr>
          <p:cNvSpPr>
            <a:spLocks noGrp="1"/>
          </p:cNvSpPr>
          <p:nvPr>
            <p:ph type="title"/>
          </p:nvPr>
        </p:nvSpPr>
        <p:spPr/>
        <p:txBody>
          <a:bodyPr>
            <a:noAutofit/>
          </a:bodyPr>
          <a:lstStyle/>
          <a:p>
            <a:pPr algn="ctr"/>
            <a:r>
              <a:rPr lang="ru-RU" sz="2800" b="1" dirty="0">
                <a:latin typeface="Times New Roman" panose="02020603050405020304" pitchFamily="18" charset="0"/>
                <a:cs typeface="Times New Roman" panose="02020603050405020304" pitchFamily="18" charset="0"/>
              </a:rPr>
              <a:t>Требования </a:t>
            </a:r>
            <a:br>
              <a:rPr lang="ru-RU" sz="2800" b="1" dirty="0">
                <a:latin typeface="Times New Roman" panose="02020603050405020304" pitchFamily="18" charset="0"/>
                <a:cs typeface="Times New Roman" panose="02020603050405020304" pitchFamily="18" charset="0"/>
              </a:rPr>
            </a:br>
            <a:r>
              <a:rPr lang="ru-RU" sz="2800" b="1" dirty="0">
                <a:latin typeface="Times New Roman" panose="02020603050405020304" pitchFamily="18" charset="0"/>
                <a:cs typeface="Times New Roman" panose="02020603050405020304" pitchFamily="18" charset="0"/>
              </a:rPr>
              <a:t>научному или научно-педагогическому работнику, претендующему на присвоение ученого звания </a:t>
            </a:r>
            <a:br>
              <a:rPr lang="ru-RU" sz="2800" b="1" dirty="0">
                <a:latin typeface="Times New Roman" panose="02020603050405020304" pitchFamily="18" charset="0"/>
                <a:cs typeface="Times New Roman" panose="02020603050405020304" pitchFamily="18" charset="0"/>
              </a:rPr>
            </a:br>
            <a:r>
              <a:rPr lang="ru-RU" sz="2800" b="1" dirty="0">
                <a:latin typeface="Times New Roman" panose="02020603050405020304" pitchFamily="18" charset="0"/>
                <a:cs typeface="Times New Roman" panose="02020603050405020304" pitchFamily="18" charset="0"/>
              </a:rPr>
              <a:t>ПРОФЕССОРА</a:t>
            </a:r>
            <a:br>
              <a:rPr lang="ru-RU" sz="2800" b="1" dirty="0">
                <a:latin typeface="Times New Roman" panose="02020603050405020304" pitchFamily="18" charset="0"/>
                <a:cs typeface="Times New Roman" panose="02020603050405020304" pitchFamily="18" charset="0"/>
              </a:rPr>
            </a:br>
            <a:endParaRPr lang="ru-RU" sz="2800" b="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F9FF35C3-6E2D-45A8-B34C-FC968B731C0C}"/>
              </a:ext>
            </a:extLst>
          </p:cNvPr>
          <p:cNvSpPr>
            <a:spLocks noGrp="1"/>
          </p:cNvSpPr>
          <p:nvPr>
            <p:ph idx="1"/>
          </p:nvPr>
        </p:nvSpPr>
        <p:spPr>
          <a:xfrm>
            <a:off x="239697" y="1825625"/>
            <a:ext cx="11745157" cy="4921404"/>
          </a:xfrm>
        </p:spPr>
        <p:txBody>
          <a:bodyPr/>
          <a:lstStyle/>
          <a:p>
            <a:pPr marL="0" indent="0" algn="just">
              <a:buNone/>
            </a:pPr>
            <a:r>
              <a:rPr lang="ru-RU" dirty="0">
                <a:latin typeface="Times New Roman" panose="02020603050405020304" pitchFamily="18" charset="0"/>
                <a:ea typeface="Times New Roman" panose="02020603050405020304" pitchFamily="18" charset="0"/>
              </a:rPr>
              <a:t>4</a:t>
            </a:r>
            <a:r>
              <a:rPr lang="ru-RU" dirty="0">
                <a:effectLst/>
                <a:latin typeface="Times New Roman" panose="02020603050405020304" pitchFamily="18" charset="0"/>
                <a:ea typeface="Times New Roman" panose="02020603050405020304" pitchFamily="18" charset="0"/>
              </a:rPr>
              <a:t>)</a:t>
            </a:r>
            <a:r>
              <a:rPr lang="ru-RU" spc="-3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имеет</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ученое</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звание</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доцента</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либо</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ученое</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звание,</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полученное в иностранном государстве, признаваемое соответствующим ученому званию доцента в Российской Федерации в порядке, установленном статьей 62</a:t>
            </a:r>
            <a:r>
              <a:rPr lang="ru-RU" spc="2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Федерального закона "О науке и государственной научно-технической</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политике",</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со</a:t>
            </a:r>
            <a:r>
              <a:rPr lang="ru-RU" spc="2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дня</a:t>
            </a:r>
            <a:r>
              <a:rPr lang="ru-RU" spc="36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присвоения</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которого</a:t>
            </a:r>
            <a:r>
              <a:rPr lang="ru-RU" spc="39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прошло</a:t>
            </a:r>
            <a:r>
              <a:rPr lang="ru-RU" spc="39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не</a:t>
            </a:r>
            <a:r>
              <a:rPr lang="ru-RU" spc="2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менее 3 лет.</a:t>
            </a:r>
          </a:p>
          <a:p>
            <a:endParaRPr lang="ru-RU" dirty="0"/>
          </a:p>
        </p:txBody>
      </p:sp>
    </p:spTree>
    <p:extLst>
      <p:ext uri="{BB962C8B-B14F-4D97-AF65-F5344CB8AC3E}">
        <p14:creationId xmlns:p14="http://schemas.microsoft.com/office/powerpoint/2010/main" val="348974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1C6F2B-DEB4-4C2E-91C0-0ED5B0298D93}"/>
              </a:ext>
            </a:extLst>
          </p:cNvPr>
          <p:cNvSpPr>
            <a:spLocks noGrp="1"/>
          </p:cNvSpPr>
          <p:nvPr>
            <p:ph type="title"/>
          </p:nvPr>
        </p:nvSpPr>
        <p:spPr>
          <a:xfrm>
            <a:off x="0" y="1"/>
            <a:ext cx="12192000" cy="1690688"/>
          </a:xfrm>
        </p:spPr>
        <p:txBody>
          <a:bodyPr>
            <a:normAutofit/>
          </a:bodyPr>
          <a:lstStyle/>
          <a:p>
            <a:pPr algn="ctr"/>
            <a:r>
              <a:rPr lang="ru-RU" sz="3200" b="1" dirty="0">
                <a:latin typeface="Times New Roman" panose="02020603050405020304" pitchFamily="18" charset="0"/>
                <a:cs typeface="Times New Roman" panose="02020603050405020304" pitchFamily="18" charset="0"/>
              </a:rPr>
              <a:t>Критерии присвоения ученого звания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ПРОФЕССОРА </a:t>
            </a:r>
          </a:p>
        </p:txBody>
      </p:sp>
      <p:sp>
        <p:nvSpPr>
          <p:cNvPr id="3" name="Объект 2">
            <a:extLst>
              <a:ext uri="{FF2B5EF4-FFF2-40B4-BE49-F238E27FC236}">
                <a16:creationId xmlns:a16="http://schemas.microsoft.com/office/drawing/2014/main" id="{FEE214CA-56DB-4380-9A89-B4008DF69207}"/>
              </a:ext>
            </a:extLst>
          </p:cNvPr>
          <p:cNvSpPr>
            <a:spLocks noGrp="1"/>
          </p:cNvSpPr>
          <p:nvPr>
            <p:ph idx="1"/>
          </p:nvPr>
        </p:nvSpPr>
        <p:spPr>
          <a:xfrm>
            <a:off x="0" y="1690688"/>
            <a:ext cx="12192000" cy="5167311"/>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1) наличие стажа непрерывной работы (непрерывной военной или иной приравненной к ней службы по контракту, службы в органах внутренних дел Российской Федерации) не менее 2 лет в должностях, указанных в подпункте "в" настоящего Положения;</a:t>
            </a:r>
          </a:p>
          <a:p>
            <a:pPr marL="0" indent="0">
              <a:buNone/>
            </a:pPr>
            <a:r>
              <a:rPr lang="ru-RU" dirty="0">
                <a:latin typeface="Times New Roman" panose="02020603050405020304" pitchFamily="18" charset="0"/>
                <a:cs typeface="Times New Roman" panose="02020603050405020304" pitchFamily="18" charset="0"/>
              </a:rPr>
              <a:t>2) осуществление  педагогической деятельности  не  менее  чем на  0,25  ставки  (в  том  числе  на  условиях  совместительства) по образовательным программам высшего образования и (или) дополнительного профессионального образования по научной специальности, указанной в аттестационном деле, в организации, представившей его к присвоению ученого звания;</a:t>
            </a:r>
          </a:p>
          <a:p>
            <a:pPr marL="0" indent="0">
              <a:buNone/>
            </a:pPr>
            <a:endParaRPr lang="ru-RU" dirty="0"/>
          </a:p>
        </p:txBody>
      </p:sp>
    </p:spTree>
    <p:extLst>
      <p:ext uri="{BB962C8B-B14F-4D97-AF65-F5344CB8AC3E}">
        <p14:creationId xmlns:p14="http://schemas.microsoft.com/office/powerpoint/2010/main" val="3184458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9CA7BA2B-D188-45EA-9E92-B0FA15CC9DC0}"/>
              </a:ext>
            </a:extLst>
          </p:cNvPr>
          <p:cNvSpPr>
            <a:spLocks noGrp="1"/>
          </p:cNvSpPr>
          <p:nvPr>
            <p:ph type="title"/>
          </p:nvPr>
        </p:nvSpPr>
        <p:spPr/>
        <p:txBody>
          <a:bodyPr>
            <a:normAutofit/>
          </a:bodyPr>
          <a:lstStyle/>
          <a:p>
            <a:pPr algn="ctr"/>
            <a:r>
              <a:rPr lang="ru-RU" sz="3600" b="1" dirty="0">
                <a:latin typeface="Times New Roman" panose="02020603050405020304" pitchFamily="18" charset="0"/>
                <a:cs typeface="Times New Roman" panose="02020603050405020304" pitchFamily="18" charset="0"/>
              </a:rPr>
              <a:t>Критерии присвоения ученого звания </a:t>
            </a:r>
            <a:br>
              <a:rPr lang="ru-RU" sz="3600" b="1" dirty="0">
                <a:latin typeface="Times New Roman" panose="02020603050405020304" pitchFamily="18" charset="0"/>
                <a:cs typeface="Times New Roman" panose="02020603050405020304" pitchFamily="18" charset="0"/>
              </a:rPr>
            </a:br>
            <a:r>
              <a:rPr lang="ru-RU" sz="3600" b="1" dirty="0">
                <a:latin typeface="Times New Roman" panose="02020603050405020304" pitchFamily="18" charset="0"/>
                <a:cs typeface="Times New Roman" panose="02020603050405020304" pitchFamily="18" charset="0"/>
              </a:rPr>
              <a:t>ПРОФЕССОРА </a:t>
            </a:r>
          </a:p>
        </p:txBody>
      </p:sp>
      <p:sp>
        <p:nvSpPr>
          <p:cNvPr id="5" name="Объект 4">
            <a:extLst>
              <a:ext uri="{FF2B5EF4-FFF2-40B4-BE49-F238E27FC236}">
                <a16:creationId xmlns:a16="http://schemas.microsoft.com/office/drawing/2014/main" id="{DC1A0B65-9155-404C-B693-B99254E3E5DF}"/>
              </a:ext>
            </a:extLst>
          </p:cNvPr>
          <p:cNvSpPr>
            <a:spLocks noGrp="1"/>
          </p:cNvSpPr>
          <p:nvPr>
            <p:ph idx="1"/>
          </p:nvPr>
        </p:nvSpPr>
        <p:spPr>
          <a:xfrm>
            <a:off x="0" y="1825625"/>
            <a:ext cx="12192000" cy="4351338"/>
          </a:xfrm>
        </p:spPr>
        <p:txBody>
          <a:bodyPr/>
          <a:lstStyle/>
          <a:p>
            <a:pPr marL="0" indent="0" algn="just">
              <a:buNone/>
            </a:pPr>
            <a:r>
              <a:rPr lang="ru-RU" dirty="0">
                <a:latin typeface="Times New Roman" panose="02020603050405020304" pitchFamily="18" charset="0"/>
                <a:cs typeface="Times New Roman" panose="02020603050405020304" pitchFamily="18" charset="0"/>
              </a:rPr>
              <a:t>3) наличие стажа научной и педагогической деятельности не менее 10 лет в организациях, в том числе не менее 5 лет стажа педагогической работы по научной специальности, указанной в аттестационном деле;</a:t>
            </a:r>
          </a:p>
          <a:p>
            <a:pPr marL="0" indent="0" algn="just">
              <a:buNone/>
            </a:pPr>
            <a:r>
              <a:rPr lang="ru-RU" dirty="0">
                <a:latin typeface="Times New Roman" panose="02020603050405020304" pitchFamily="18" charset="0"/>
                <a:cs typeface="Times New Roman" panose="02020603050405020304" pitchFamily="18" charset="0"/>
              </a:rPr>
              <a:t>4) подготовка в качестве научного руководителя или научного консультанта не менее 3 (для работников образовательных организаций) и не менее 5 (для работников научных организаций) лиц, которым присуждены ученые степени, при этом тема диссертации хотя бы одного из них соответствует научной специальности, указанной в аттестационном деле;</a:t>
            </a:r>
          </a:p>
          <a:p>
            <a:endParaRPr lang="ru-RU" dirty="0"/>
          </a:p>
        </p:txBody>
      </p:sp>
    </p:spTree>
    <p:extLst>
      <p:ext uri="{BB962C8B-B14F-4D97-AF65-F5344CB8AC3E}">
        <p14:creationId xmlns:p14="http://schemas.microsoft.com/office/powerpoint/2010/main" val="1644640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F6FAE835-5806-4C18-BB30-FAF1EF60FB12}"/>
              </a:ext>
            </a:extLst>
          </p:cNvPr>
          <p:cNvSpPr>
            <a:spLocks noGrp="1"/>
          </p:cNvSpPr>
          <p:nvPr>
            <p:ph type="title"/>
          </p:nvPr>
        </p:nvSpPr>
        <p:spPr>
          <a:xfrm>
            <a:off x="0" y="1"/>
            <a:ext cx="12192000" cy="1251750"/>
          </a:xfrm>
        </p:spPr>
        <p:txBody>
          <a:bodyPr>
            <a:normAutofit fontScale="90000"/>
          </a:bodyPr>
          <a:lstStyle/>
          <a:p>
            <a:pPr algn="ctr"/>
            <a:r>
              <a:rPr lang="ru-RU" b="1" dirty="0">
                <a:latin typeface="Times New Roman" panose="02020603050405020304" pitchFamily="18" charset="0"/>
                <a:cs typeface="Times New Roman" panose="02020603050405020304" pitchFamily="18" charset="0"/>
              </a:rPr>
              <a:t>Критерии присвоения ученого звания </a:t>
            </a: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ПРОФЕССОРА </a:t>
            </a:r>
          </a:p>
        </p:txBody>
      </p:sp>
      <p:sp>
        <p:nvSpPr>
          <p:cNvPr id="5" name="Объект 4">
            <a:extLst>
              <a:ext uri="{FF2B5EF4-FFF2-40B4-BE49-F238E27FC236}">
                <a16:creationId xmlns:a16="http://schemas.microsoft.com/office/drawing/2014/main" id="{08B64CBC-1934-468C-AC44-A6EC5568C08F}"/>
              </a:ext>
            </a:extLst>
          </p:cNvPr>
          <p:cNvSpPr>
            <a:spLocks noGrp="1"/>
          </p:cNvSpPr>
          <p:nvPr>
            <p:ph idx="1"/>
          </p:nvPr>
        </p:nvSpPr>
        <p:spPr>
          <a:xfrm>
            <a:off x="0" y="1251752"/>
            <a:ext cx="12191999" cy="5606248"/>
          </a:xfrm>
        </p:spPr>
        <p:txBody>
          <a:bodyPr>
            <a:normAutofit lnSpcReduction="10000"/>
          </a:bodyPr>
          <a:lstStyle/>
          <a:p>
            <a:pPr marL="0" indent="0" algn="just">
              <a:buNone/>
            </a:pPr>
            <a:r>
              <a:rPr lang="ru-RU" sz="2200" dirty="0">
                <a:latin typeface="Times New Roman" panose="02020603050405020304" pitchFamily="18" charset="0"/>
                <a:cs typeface="Times New Roman" panose="02020603050405020304" pitchFamily="18" charset="0"/>
              </a:rPr>
              <a:t>5) наличие не менее </a:t>
            </a:r>
            <a:r>
              <a:rPr lang="ru-RU" sz="2200" b="1" dirty="0">
                <a:latin typeface="Times New Roman" panose="02020603050405020304" pitchFamily="18" charset="0"/>
                <a:cs typeface="Times New Roman" panose="02020603050405020304" pitchFamily="18" charset="0"/>
              </a:rPr>
              <a:t>50 опубликованных учебных изданий и научных трудов </a:t>
            </a:r>
            <a:r>
              <a:rPr lang="ru-RU" sz="2200" dirty="0">
                <a:latin typeface="Times New Roman" panose="02020603050405020304" pitchFamily="18" charset="0"/>
                <a:cs typeface="Times New Roman" panose="02020603050405020304" pitchFamily="18" charset="0"/>
              </a:rPr>
              <a:t>(в том числе в соавторстве), включая патенты на изобретения и иные объекты интеллектуальной собственности, которые используются в образовательном процессе. При этом </a:t>
            </a:r>
            <a:r>
              <a:rPr lang="ru-RU" sz="2200" b="1" dirty="0">
                <a:latin typeface="Times New Roman" panose="02020603050405020304" pitchFamily="18" charset="0"/>
                <a:cs typeface="Times New Roman" panose="02020603050405020304" pitchFamily="18" charset="0"/>
              </a:rPr>
              <a:t>за последние 5 лет </a:t>
            </a:r>
            <a:r>
              <a:rPr lang="ru-RU" sz="2200" dirty="0">
                <a:latin typeface="Times New Roman" panose="02020603050405020304" pitchFamily="18" charset="0"/>
                <a:cs typeface="Times New Roman" panose="02020603050405020304" pitchFamily="18" charset="0"/>
              </a:rPr>
              <a:t>по научной специальности, указанной в аттестационном деле соискателя ученого звания, должно быть опубликовано </a:t>
            </a:r>
            <a:r>
              <a:rPr lang="ru-RU" sz="2200" b="1" dirty="0">
                <a:latin typeface="Times New Roman" panose="02020603050405020304" pitchFamily="18" charset="0"/>
                <a:cs typeface="Times New Roman" panose="02020603050405020304" pitchFamily="18" charset="0"/>
              </a:rPr>
              <a:t>не менее 3 учебных изданий и не менее 5 научных  трудов</a:t>
            </a:r>
            <a:r>
              <a:rPr lang="ru-RU" sz="2200" dirty="0">
                <a:latin typeface="Times New Roman" panose="02020603050405020304" pitchFamily="18" charset="0"/>
                <a:cs typeface="Times New Roman" panose="02020603050405020304" pitchFamily="18" charset="0"/>
              </a:rPr>
              <a:t>.  </a:t>
            </a:r>
          </a:p>
          <a:p>
            <a:pPr marL="0" indent="0" algn="just">
              <a:buNone/>
            </a:pPr>
            <a:r>
              <a:rPr lang="ru-RU" sz="2200" dirty="0">
                <a:latin typeface="Times New Roman" panose="02020603050405020304" pitchFamily="18" charset="0"/>
                <a:cs typeface="Times New Roman" panose="02020603050405020304" pitchFamily="18" charset="0"/>
              </a:rPr>
              <a:t>	Научные  труды  должны  быть  опубликованы в рецензируемых научных изданиях, требования к которым и правила формирования в уведомительном порядке перечня которых устанавливаются Министерством науки и высшего образования Российской Федерации (далее рецензируемые издания). </a:t>
            </a:r>
          </a:p>
          <a:p>
            <a:pPr marL="0" indent="0" algn="just">
              <a:buNone/>
            </a:pPr>
            <a:r>
              <a:rPr lang="ru-RU" sz="2200" dirty="0">
                <a:latin typeface="Times New Roman" panose="02020603050405020304" pitchFamily="18" charset="0"/>
                <a:cs typeface="Times New Roman" panose="02020603050405020304" pitchFamily="18" charset="0"/>
              </a:rPr>
              <a:t>	К учебным изданиям приравниваются учебные курсы, реализуемые с применением исключительно электронного обучения, дистанционных образовательных технологий, размещенные на официальных сайтах организаций, образовательных платформах, доступ к которым предоставляется через информационно-телекоммуникационную сеть "Интернет", направленные на обеспечение достижения обучающимися определенных результатов обучения, общая трудоемкость которых составляет не менее 1 зачетной единицы (далее - онлайн-курсы), разработанные соискателем ученого звания и используемые в образовательном процессе. На научные работы, содержащие сведения, составляющие государственную или иную охраняемую законом тайну, требования об их публикации в рецензируемых изданиях не распространяются;</a:t>
            </a:r>
          </a:p>
        </p:txBody>
      </p:sp>
    </p:spTree>
    <p:extLst>
      <p:ext uri="{BB962C8B-B14F-4D97-AF65-F5344CB8AC3E}">
        <p14:creationId xmlns:p14="http://schemas.microsoft.com/office/powerpoint/2010/main" val="725543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ABAD08-FE17-4E06-A184-59F5B1FB81A4}"/>
              </a:ext>
            </a:extLst>
          </p:cNvPr>
          <p:cNvSpPr>
            <a:spLocks noGrp="1"/>
          </p:cNvSpPr>
          <p:nvPr>
            <p:ph type="title"/>
          </p:nvPr>
        </p:nvSpPr>
        <p:spPr/>
        <p:txBody>
          <a:bodyPr/>
          <a:lstStyle/>
          <a:p>
            <a:pPr algn="ctr"/>
            <a:r>
              <a:rPr lang="ru-RU" b="1" dirty="0">
                <a:latin typeface="Times New Roman" panose="02020603050405020304" pitchFamily="18" charset="0"/>
                <a:cs typeface="Times New Roman" panose="02020603050405020304" pitchFamily="18" charset="0"/>
              </a:rPr>
              <a:t>Критерии присвоения ученого звания </a:t>
            </a: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ПРОФЕССОРА </a:t>
            </a:r>
            <a:endParaRPr lang="ru-RU" dirty="0"/>
          </a:p>
        </p:txBody>
      </p:sp>
      <p:sp>
        <p:nvSpPr>
          <p:cNvPr id="3" name="Объект 2">
            <a:extLst>
              <a:ext uri="{FF2B5EF4-FFF2-40B4-BE49-F238E27FC236}">
                <a16:creationId xmlns:a16="http://schemas.microsoft.com/office/drawing/2014/main" id="{41DE45B1-A3ED-4FCE-8D6F-1A17879E6214}"/>
              </a:ext>
            </a:extLst>
          </p:cNvPr>
          <p:cNvSpPr>
            <a:spLocks noGrp="1"/>
          </p:cNvSpPr>
          <p:nvPr>
            <p:ph idx="1"/>
          </p:nvPr>
        </p:nvSpPr>
        <p:spPr>
          <a:xfrm>
            <a:off x="0" y="1825625"/>
            <a:ext cx="12192000" cy="4351338"/>
          </a:xfrm>
        </p:spPr>
        <p:txBody>
          <a:bodyPr/>
          <a:lstStyle/>
          <a:p>
            <a:pPr marL="0" indent="0">
              <a:buNone/>
            </a:pPr>
            <a:r>
              <a:rPr lang="ru-RU" sz="3200" dirty="0">
                <a:latin typeface="Times New Roman" panose="02020603050405020304" pitchFamily="18" charset="0"/>
                <a:ea typeface="Times New Roman" panose="02020603050405020304" pitchFamily="18" charset="0"/>
              </a:rPr>
              <a:t>6</a:t>
            </a:r>
            <a:r>
              <a:rPr lang="ru-RU" sz="3200" dirty="0">
                <a:effectLst/>
                <a:latin typeface="Times New Roman" panose="02020603050405020304" pitchFamily="18" charset="0"/>
                <a:ea typeface="Times New Roman" panose="02020603050405020304" pitchFamily="18" charset="0"/>
              </a:rPr>
              <a:t>)</a:t>
            </a:r>
            <a:r>
              <a:rPr lang="ru-RU" sz="3200" spc="-75" dirty="0">
                <a:effectLst/>
                <a:latin typeface="Times New Roman" panose="02020603050405020304" pitchFamily="18" charset="0"/>
                <a:ea typeface="Times New Roman" panose="02020603050405020304" pitchFamily="18" charset="0"/>
              </a:rPr>
              <a:t> </a:t>
            </a:r>
            <a:r>
              <a:rPr lang="ru-RU" sz="3200" dirty="0">
                <a:effectLst/>
                <a:latin typeface="Times New Roman" panose="02020603050405020304" pitchFamily="18" charset="0"/>
                <a:ea typeface="Times New Roman" panose="02020603050405020304" pitchFamily="18" charset="0"/>
              </a:rPr>
              <a:t>наличие 1 учебника (учебного пособия), автором которого является соискатель </a:t>
            </a:r>
            <a:r>
              <a:rPr lang="ru-RU" sz="3200" dirty="0">
                <a:latin typeface="Times New Roman" panose="02020603050405020304" pitchFamily="18" charset="0"/>
                <a:ea typeface="Times New Roman" panose="02020603050405020304" pitchFamily="18" charset="0"/>
              </a:rPr>
              <a:t>ученого звания (моно авторство), </a:t>
            </a:r>
            <a:r>
              <a:rPr lang="ru-RU" sz="3200" dirty="0">
                <a:effectLst/>
                <a:latin typeface="Times New Roman" panose="02020603050405020304" pitchFamily="18" charset="0"/>
                <a:ea typeface="Times New Roman" panose="02020603050405020304" pitchFamily="18" charset="0"/>
              </a:rPr>
              <a:t>или наличие не менее 3 учебников (учебных пособий), соавтором которых является соискатель ученого звания, изданных</a:t>
            </a:r>
            <a:r>
              <a:rPr lang="ru-RU" sz="3200" spc="400" dirty="0">
                <a:effectLst/>
                <a:latin typeface="Times New Roman" panose="02020603050405020304" pitchFamily="18" charset="0"/>
                <a:ea typeface="Times New Roman" panose="02020603050405020304" pitchFamily="18" charset="0"/>
              </a:rPr>
              <a:t> </a:t>
            </a:r>
            <a:r>
              <a:rPr lang="ru-RU" sz="3200" dirty="0">
                <a:effectLst/>
                <a:latin typeface="Times New Roman" panose="02020603050405020304" pitchFamily="18" charset="0"/>
                <a:ea typeface="Times New Roman" panose="02020603050405020304" pitchFamily="18" charset="0"/>
              </a:rPr>
              <a:t>за</a:t>
            </a:r>
            <a:r>
              <a:rPr lang="ru-RU" sz="3200" spc="400" dirty="0">
                <a:effectLst/>
                <a:latin typeface="Times New Roman" panose="02020603050405020304" pitchFamily="18" charset="0"/>
                <a:ea typeface="Times New Roman" panose="02020603050405020304" pitchFamily="18" charset="0"/>
              </a:rPr>
              <a:t> </a:t>
            </a:r>
            <a:r>
              <a:rPr lang="ru-RU" sz="3200" dirty="0">
                <a:effectLst/>
                <a:latin typeface="Times New Roman" panose="02020603050405020304" pitchFamily="18" charset="0"/>
                <a:ea typeface="Times New Roman" panose="02020603050405020304" pitchFamily="18" charset="0"/>
              </a:rPr>
              <a:t>последние</a:t>
            </a:r>
            <a:r>
              <a:rPr lang="ru-RU" sz="3200" spc="395" dirty="0">
                <a:effectLst/>
                <a:latin typeface="Times New Roman" panose="02020603050405020304" pitchFamily="18" charset="0"/>
                <a:ea typeface="Times New Roman" panose="02020603050405020304" pitchFamily="18" charset="0"/>
              </a:rPr>
              <a:t> </a:t>
            </a:r>
            <a:r>
              <a:rPr lang="ru-RU" sz="3600" b="1" dirty="0">
                <a:effectLst/>
                <a:latin typeface="Times New Roman" panose="02020603050405020304" pitchFamily="18" charset="0"/>
                <a:ea typeface="Times New Roman" panose="02020603050405020304" pitchFamily="18" charset="0"/>
              </a:rPr>
              <a:t>10</a:t>
            </a:r>
            <a:r>
              <a:rPr lang="ru-RU" sz="3600" b="1" spc="400" dirty="0">
                <a:effectLst/>
                <a:latin typeface="Times New Roman" panose="02020603050405020304" pitchFamily="18" charset="0"/>
                <a:ea typeface="Times New Roman" panose="02020603050405020304" pitchFamily="18" charset="0"/>
              </a:rPr>
              <a:t> </a:t>
            </a:r>
            <a:r>
              <a:rPr lang="ru-RU" sz="3600" b="1" dirty="0">
                <a:effectLst/>
                <a:latin typeface="Times New Roman" panose="02020603050405020304" pitchFamily="18" charset="0"/>
                <a:ea typeface="Times New Roman" panose="02020603050405020304" pitchFamily="18" charset="0"/>
              </a:rPr>
              <a:t>лет</a:t>
            </a:r>
            <a:r>
              <a:rPr lang="ru-RU" sz="3600" b="1" spc="400" dirty="0">
                <a:effectLst/>
                <a:latin typeface="Times New Roman" panose="02020603050405020304" pitchFamily="18" charset="0"/>
                <a:ea typeface="Times New Roman" panose="02020603050405020304" pitchFamily="18" charset="0"/>
              </a:rPr>
              <a:t> </a:t>
            </a:r>
            <a:r>
              <a:rPr lang="ru-RU" sz="3200" dirty="0">
                <a:effectLst/>
                <a:latin typeface="Times New Roman" panose="02020603050405020304" pitchFamily="18" charset="0"/>
                <a:ea typeface="Times New Roman" panose="02020603050405020304" pitchFamily="18" charset="0"/>
              </a:rPr>
              <a:t>по</a:t>
            </a:r>
            <a:r>
              <a:rPr lang="ru-RU" sz="3200" spc="400" dirty="0">
                <a:effectLst/>
                <a:latin typeface="Times New Roman" panose="02020603050405020304" pitchFamily="18" charset="0"/>
                <a:ea typeface="Times New Roman" panose="02020603050405020304" pitchFamily="18" charset="0"/>
              </a:rPr>
              <a:t> </a:t>
            </a:r>
            <a:r>
              <a:rPr lang="ru-RU" sz="3200" dirty="0">
                <a:effectLst/>
                <a:latin typeface="Times New Roman" panose="02020603050405020304" pitchFamily="18" charset="0"/>
                <a:ea typeface="Times New Roman" panose="02020603050405020304" pitchFamily="18" charset="0"/>
              </a:rPr>
              <a:t>научной</a:t>
            </a:r>
            <a:r>
              <a:rPr lang="ru-RU" sz="3200" spc="400" dirty="0">
                <a:effectLst/>
                <a:latin typeface="Times New Roman" panose="02020603050405020304" pitchFamily="18" charset="0"/>
                <a:ea typeface="Times New Roman" panose="02020603050405020304" pitchFamily="18" charset="0"/>
              </a:rPr>
              <a:t> </a:t>
            </a:r>
            <a:r>
              <a:rPr lang="ru-RU" sz="3200" dirty="0">
                <a:effectLst/>
                <a:latin typeface="Times New Roman" panose="02020603050405020304" pitchFamily="18" charset="0"/>
                <a:ea typeface="Times New Roman" panose="02020603050405020304" pitchFamily="18" charset="0"/>
              </a:rPr>
              <a:t>специальности,</a:t>
            </a:r>
            <a:r>
              <a:rPr lang="ru-RU" sz="3200" spc="400" dirty="0">
                <a:effectLst/>
                <a:latin typeface="Times New Roman" panose="02020603050405020304" pitchFamily="18" charset="0"/>
                <a:ea typeface="Times New Roman" panose="02020603050405020304" pitchFamily="18" charset="0"/>
              </a:rPr>
              <a:t> </a:t>
            </a:r>
            <a:r>
              <a:rPr lang="ru-RU" sz="3200" dirty="0">
                <a:effectLst/>
                <a:latin typeface="Times New Roman" panose="02020603050405020304" pitchFamily="18" charset="0"/>
                <a:ea typeface="Times New Roman" panose="02020603050405020304" pitchFamily="18" charset="0"/>
              </a:rPr>
              <a:t>указанной в аттестационном деле.</a:t>
            </a:r>
          </a:p>
          <a:p>
            <a:endParaRPr lang="ru-RU" dirty="0"/>
          </a:p>
        </p:txBody>
      </p:sp>
    </p:spTree>
    <p:extLst>
      <p:ext uri="{BB962C8B-B14F-4D97-AF65-F5344CB8AC3E}">
        <p14:creationId xmlns:p14="http://schemas.microsoft.com/office/powerpoint/2010/main" val="430428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3D547265-224A-4245-9B39-BF34C8087394}"/>
              </a:ext>
            </a:extLst>
          </p:cNvPr>
          <p:cNvSpPr>
            <a:spLocks noGrp="1"/>
          </p:cNvSpPr>
          <p:nvPr>
            <p:ph type="title"/>
          </p:nvPr>
        </p:nvSpPr>
        <p:spPr>
          <a:xfrm>
            <a:off x="0" y="1"/>
            <a:ext cx="12192000" cy="1690688"/>
          </a:xfrm>
        </p:spPr>
        <p:txBody>
          <a:bodyPr>
            <a:noAutofit/>
          </a:bodyPr>
          <a:lstStyle/>
          <a:p>
            <a:pPr algn="ctr"/>
            <a:r>
              <a:rPr lang="ru-RU" sz="3200" b="1" dirty="0">
                <a:effectLst/>
                <a:latin typeface="Times New Roman" panose="02020603050405020304" pitchFamily="18" charset="0"/>
                <a:ea typeface="Times New Roman" panose="02020603050405020304" pitchFamily="18" charset="0"/>
                <a:cs typeface="Times New Roman" panose="02020603050405020304" pitchFamily="18" charset="0"/>
              </a:rPr>
              <a:t>Требования </a:t>
            </a:r>
            <a:br>
              <a:rPr lang="ru-RU" sz="3200" b="1"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3200" b="1" dirty="0">
                <a:effectLst/>
                <a:latin typeface="Times New Roman" panose="02020603050405020304" pitchFamily="18" charset="0"/>
                <a:ea typeface="Times New Roman" panose="02020603050405020304" pitchFamily="18" charset="0"/>
                <a:cs typeface="Times New Roman" panose="02020603050405020304" pitchFamily="18" charset="0"/>
              </a:rPr>
              <a:t>научному или научно-педагогическому работнику, претендующему на присвоение ученого звания </a:t>
            </a:r>
            <a:br>
              <a:rPr lang="ru-RU" sz="3200" b="1"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3200" b="1" dirty="0">
                <a:effectLst/>
                <a:latin typeface="Times New Roman" panose="02020603050405020304" pitchFamily="18" charset="0"/>
                <a:ea typeface="Times New Roman" panose="02020603050405020304" pitchFamily="18" charset="0"/>
                <a:cs typeface="Times New Roman" panose="02020603050405020304" pitchFamily="18" charset="0"/>
              </a:rPr>
              <a:t>ДОЦЕНТА</a:t>
            </a:r>
            <a:endParaRPr lang="ru-RU" sz="3200" dirty="0"/>
          </a:p>
        </p:txBody>
      </p:sp>
      <p:sp>
        <p:nvSpPr>
          <p:cNvPr id="5" name="Объект 4">
            <a:extLst>
              <a:ext uri="{FF2B5EF4-FFF2-40B4-BE49-F238E27FC236}">
                <a16:creationId xmlns:a16="http://schemas.microsoft.com/office/drawing/2014/main" id="{A12756DC-EEBA-4C63-A107-2C761C650EB1}"/>
              </a:ext>
            </a:extLst>
          </p:cNvPr>
          <p:cNvSpPr>
            <a:spLocks noGrp="1"/>
          </p:cNvSpPr>
          <p:nvPr>
            <p:ph idx="1"/>
          </p:nvPr>
        </p:nvSpPr>
        <p:spPr>
          <a:xfrm>
            <a:off x="0" y="1825624"/>
            <a:ext cx="12192000" cy="5032375"/>
          </a:xfrm>
        </p:spPr>
        <p:txBody>
          <a:bodyPr/>
          <a:lstStyle/>
          <a:p>
            <a:pPr marL="91440" marR="89535" indent="0" algn="just">
              <a:lnSpc>
                <a:spcPct val="112000"/>
              </a:lnSpc>
              <a:buNone/>
            </a:pPr>
            <a:r>
              <a:rPr lang="ru-RU" dirty="0">
                <a:latin typeface="Times New Roman" panose="02020603050405020304" pitchFamily="18" charset="0"/>
                <a:ea typeface="Times New Roman" panose="02020603050405020304" pitchFamily="18" charset="0"/>
              </a:rPr>
              <a:t>1</a:t>
            </a:r>
            <a:r>
              <a:rPr lang="ru-RU" dirty="0">
                <a:effectLst/>
                <a:latin typeface="Times New Roman" panose="02020603050405020304" pitchFamily="18" charset="0"/>
                <a:ea typeface="Times New Roman" panose="02020603050405020304" pitchFamily="18" charset="0"/>
              </a:rPr>
              <a:t>)</a:t>
            </a:r>
            <a:r>
              <a:rPr lang="ru-RU" spc="-5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имеет опубликованные учебные издания и научные труды, </a:t>
            </a:r>
            <a:r>
              <a:rPr lang="ru-RU" b="1" dirty="0">
                <a:effectLst/>
                <a:latin typeface="Times New Roman" panose="02020603050405020304" pitchFamily="18" charset="0"/>
                <a:ea typeface="Times New Roman" panose="02020603050405020304" pitchFamily="18" charset="0"/>
              </a:rPr>
              <a:t>читает курс лекций или проводит иные занятия на высоком профессиональном </a:t>
            </a:r>
            <a:r>
              <a:rPr lang="ru-RU" b="1" spc="-10" dirty="0">
                <a:effectLst/>
                <a:latin typeface="Times New Roman" panose="02020603050405020304" pitchFamily="18" charset="0"/>
                <a:ea typeface="Times New Roman" panose="02020603050405020304" pitchFamily="18" charset="0"/>
              </a:rPr>
              <a:t>уровне;</a:t>
            </a:r>
            <a:endParaRPr lang="ru-RU" b="1" dirty="0">
              <a:effectLst/>
              <a:latin typeface="Times New Roman" panose="02020603050405020304" pitchFamily="18" charset="0"/>
              <a:ea typeface="Times New Roman" panose="02020603050405020304" pitchFamily="18" charset="0"/>
            </a:endParaRPr>
          </a:p>
          <a:p>
            <a:pPr marL="91440" marR="94615" indent="0" algn="just">
              <a:lnSpc>
                <a:spcPct val="111000"/>
              </a:lnSpc>
              <a:buNone/>
              <a:tabLst>
                <a:tab pos="2948940" algn="l"/>
              </a:tabLst>
            </a:pPr>
            <a:r>
              <a:rPr lang="ru-RU" dirty="0">
                <a:effectLst/>
                <a:latin typeface="Times New Roman" panose="02020603050405020304" pitchFamily="18" charset="0"/>
                <a:ea typeface="Times New Roman" panose="02020603050405020304" pitchFamily="18" charset="0"/>
              </a:rPr>
              <a:t>2) имеет </a:t>
            </a:r>
            <a:r>
              <a:rPr lang="ru-RU" b="1" dirty="0">
                <a:effectLst/>
                <a:latin typeface="Times New Roman" panose="02020603050405020304" pitchFamily="18" charset="0"/>
                <a:ea typeface="Times New Roman" panose="02020603050405020304" pitchFamily="18" charset="0"/>
              </a:rPr>
              <a:t>ученую степень доктора наук или ученую степень</a:t>
            </a:r>
            <a:r>
              <a:rPr lang="ru-RU" b="1" spc="200"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кандидата наук либо ученую степень, полученную в иностранном государстве, </a:t>
            </a:r>
            <a:r>
              <a:rPr lang="ru-RU" dirty="0">
                <a:effectLst/>
                <a:latin typeface="Times New Roman" panose="02020603050405020304" pitchFamily="18" charset="0"/>
                <a:ea typeface="Times New Roman" panose="02020603050405020304" pitchFamily="18" charset="0"/>
              </a:rPr>
              <a:t>признаваемую соответствующей</a:t>
            </a:r>
            <a:r>
              <a:rPr lang="ru-RU" spc="-9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ученой</a:t>
            </a:r>
            <a:r>
              <a:rPr lang="ru-RU" spc="-4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степени</a:t>
            </a:r>
            <a:r>
              <a:rPr lang="ru-RU" spc="-2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доктора</a:t>
            </a:r>
            <a:r>
              <a:rPr lang="ru-RU" spc="-3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наук или ученой степени кандидата наук в Российской Федерации в порядке, установленном</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статьей</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62	Федерального</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закона</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"О</a:t>
            </a:r>
            <a:r>
              <a:rPr lang="ru-RU" spc="-1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науке и государственной научно-технической политике";</a:t>
            </a:r>
          </a:p>
          <a:p>
            <a:pPr marL="91440" marR="94615" indent="450215" algn="just">
              <a:lnSpc>
                <a:spcPct val="111000"/>
              </a:lnSpc>
              <a:tabLst>
                <a:tab pos="2948940" algn="l"/>
              </a:tabLst>
            </a:pPr>
            <a:endParaRPr lang="ru-RU" sz="1800" dirty="0">
              <a:effectLst/>
              <a:latin typeface="Times New Roman" panose="02020603050405020304" pitchFamily="18" charset="0"/>
              <a:ea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2453703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8FA3C1CF-60E7-4A4F-90E5-E79E981101C7}"/>
              </a:ext>
            </a:extLst>
          </p:cNvPr>
          <p:cNvSpPr>
            <a:spLocks noGrp="1"/>
          </p:cNvSpPr>
          <p:nvPr>
            <p:ph type="title"/>
          </p:nvPr>
        </p:nvSpPr>
        <p:spPr>
          <a:xfrm>
            <a:off x="0" y="1"/>
            <a:ext cx="12192000" cy="1690688"/>
          </a:xfrm>
        </p:spPr>
        <p:txBody>
          <a:bodyPr>
            <a:noAutofit/>
          </a:bodyPr>
          <a:lstStyle/>
          <a:p>
            <a:pPr algn="ctr"/>
            <a:r>
              <a:rPr lang="ru-RU" sz="3200" b="1" dirty="0">
                <a:latin typeface="Times New Roman" panose="02020603050405020304" pitchFamily="18" charset="0"/>
                <a:cs typeface="Times New Roman" panose="02020603050405020304" pitchFamily="18" charset="0"/>
              </a:rPr>
              <a:t>Требования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научному или научно-педагогическому работнику, претендующему на присвоение ученого звания </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ДОЦЕНТА</a:t>
            </a:r>
          </a:p>
        </p:txBody>
      </p:sp>
      <p:sp>
        <p:nvSpPr>
          <p:cNvPr id="5" name="Объект 4">
            <a:extLst>
              <a:ext uri="{FF2B5EF4-FFF2-40B4-BE49-F238E27FC236}">
                <a16:creationId xmlns:a16="http://schemas.microsoft.com/office/drawing/2014/main" id="{570CAF97-92D2-4414-9D0F-8BED42B43E30}"/>
              </a:ext>
            </a:extLst>
          </p:cNvPr>
          <p:cNvSpPr>
            <a:spLocks noGrp="1"/>
          </p:cNvSpPr>
          <p:nvPr>
            <p:ph idx="1"/>
          </p:nvPr>
        </p:nvSpPr>
        <p:spPr>
          <a:xfrm>
            <a:off x="0" y="1690688"/>
            <a:ext cx="12192000" cy="5167311"/>
          </a:xfrm>
        </p:spPr>
        <p:txBody>
          <a:bodyPr>
            <a:normAutofit/>
          </a:bodyPr>
          <a:lstStyle/>
          <a:p>
            <a:pPr marL="92075" marR="85725" indent="0" algn="just">
              <a:lnSpc>
                <a:spcPct val="111000"/>
              </a:lnSpc>
              <a:spcAft>
                <a:spcPts val="0"/>
              </a:spcAft>
              <a:buNone/>
            </a:pPr>
            <a:r>
              <a:rPr lang="ru-RU" sz="2000" dirty="0"/>
              <a:t> </a:t>
            </a:r>
            <a:r>
              <a:rPr lang="ru-RU" sz="2000" dirty="0">
                <a:latin typeface="Times New Roman" panose="02020603050405020304" pitchFamily="18" charset="0"/>
              </a:rPr>
              <a:t>3</a:t>
            </a:r>
            <a:r>
              <a:rPr lang="ru-RU" sz="2000" dirty="0">
                <a:effectLst/>
                <a:latin typeface="Times New Roman" panose="02020603050405020304" pitchFamily="18" charset="0"/>
                <a:ea typeface="Times New Roman" panose="02020603050405020304" pitchFamily="18" charset="0"/>
              </a:rPr>
              <a:t>)</a:t>
            </a:r>
            <a:r>
              <a:rPr lang="ru-RU" sz="2000" spc="-45" dirty="0">
                <a:effectLst/>
                <a:latin typeface="Times New Roman" panose="02020603050405020304" pitchFamily="18" charset="0"/>
                <a:ea typeface="Times New Roman" panose="02020603050405020304" pitchFamily="18" charset="0"/>
              </a:rPr>
              <a:t> </a:t>
            </a:r>
            <a:r>
              <a:rPr lang="ru-RU" sz="2000" dirty="0">
                <a:effectLst/>
                <a:latin typeface="Times New Roman" panose="02020603050405020304" pitchFamily="18" charset="0"/>
                <a:ea typeface="Times New Roman" panose="02020603050405020304" pitchFamily="18" charset="0"/>
              </a:rPr>
              <a:t>работает по трудовому договору в организации, представляющей его к присвоению ученого звания, и </a:t>
            </a:r>
            <a:r>
              <a:rPr lang="ru-RU" sz="2000" b="1" dirty="0">
                <a:effectLst/>
                <a:latin typeface="Times New Roman" panose="02020603050405020304" pitchFamily="18" charset="0"/>
                <a:ea typeface="Times New Roman" panose="02020603050405020304" pitchFamily="18" charset="0"/>
              </a:rPr>
              <a:t>замещает </a:t>
            </a:r>
            <a:r>
              <a:rPr lang="ru-RU" sz="2000" dirty="0">
                <a:effectLst/>
                <a:latin typeface="Times New Roman" panose="02020603050405020304" pitchFamily="18" charset="0"/>
                <a:ea typeface="Times New Roman" panose="02020603050405020304" pitchFamily="18" charset="0"/>
              </a:rPr>
              <a:t>в ней </a:t>
            </a:r>
            <a:r>
              <a:rPr lang="ru-RU" sz="2000" b="1" dirty="0">
                <a:effectLst/>
                <a:latin typeface="Times New Roman" panose="02020603050405020304" pitchFamily="18" charset="0"/>
                <a:ea typeface="Times New Roman" panose="02020603050405020304" pitchFamily="18" charset="0"/>
              </a:rPr>
              <a:t>должность</a:t>
            </a:r>
            <a:r>
              <a:rPr lang="ru-RU" sz="2000" dirty="0">
                <a:effectLst/>
                <a:latin typeface="Times New Roman" panose="02020603050405020304" pitchFamily="18" charset="0"/>
                <a:ea typeface="Times New Roman" panose="02020603050405020304" pitchFamily="18" charset="0"/>
              </a:rPr>
              <a:t>:</a:t>
            </a:r>
          </a:p>
          <a:p>
            <a:pPr marL="92075" marR="85725" indent="0" algn="just">
              <a:lnSpc>
                <a:spcPct val="111000"/>
              </a:lnSpc>
              <a:spcAft>
                <a:spcPts val="0"/>
              </a:spcAft>
              <a:buNone/>
            </a:pPr>
            <a:r>
              <a:rPr lang="ru-RU" sz="2000" dirty="0">
                <a:effectLst/>
                <a:latin typeface="Times New Roman" panose="02020603050405020304" pitchFamily="18" charset="0"/>
                <a:ea typeface="Times New Roman" panose="02020603050405020304" pitchFamily="18" charset="0"/>
              </a:rPr>
              <a:t>доцента, профессора, заведующего кафедрой, декана факультета, руководителя или заместителя руководителя по научной (научно-исследовательской, учебной, учебно-методической) работе филиала или института этой организации, первого проректора, проректора, ректора, в отношении работника образовательной организации высшего образования, реализующей образовательные программы высшего образования, имеющие государственную</a:t>
            </a:r>
            <a:r>
              <a:rPr lang="ru-RU" sz="2000" spc="-60" dirty="0">
                <a:effectLst/>
                <a:latin typeface="Times New Roman" panose="02020603050405020304" pitchFamily="18" charset="0"/>
                <a:ea typeface="Times New Roman" panose="02020603050405020304" pitchFamily="18" charset="0"/>
              </a:rPr>
              <a:t> </a:t>
            </a:r>
            <a:r>
              <a:rPr lang="ru-RU" sz="2000" dirty="0">
                <a:effectLst/>
                <a:latin typeface="Times New Roman" panose="02020603050405020304" pitchFamily="18" charset="0"/>
                <a:ea typeface="Times New Roman" panose="02020603050405020304" pitchFamily="18" charset="0"/>
              </a:rPr>
              <a:t>аккредитацию, и</a:t>
            </a:r>
            <a:r>
              <a:rPr lang="ru-RU" sz="2000" spc="-45" dirty="0">
                <a:effectLst/>
                <a:latin typeface="Times New Roman" panose="02020603050405020304" pitchFamily="18" charset="0"/>
                <a:ea typeface="Times New Roman" panose="02020603050405020304" pitchFamily="18" charset="0"/>
              </a:rPr>
              <a:t> </a:t>
            </a:r>
            <a:r>
              <a:rPr lang="ru-RU" sz="2000" dirty="0">
                <a:effectLst/>
                <a:latin typeface="Times New Roman" panose="02020603050405020304" pitchFamily="18" charset="0"/>
                <a:ea typeface="Times New Roman" panose="02020603050405020304" pitchFamily="18" charset="0"/>
              </a:rPr>
              <a:t>(или)</a:t>
            </a:r>
            <a:r>
              <a:rPr lang="ru-RU" sz="2000" spc="-20" dirty="0">
                <a:effectLst/>
                <a:latin typeface="Times New Roman" panose="02020603050405020304" pitchFamily="18" charset="0"/>
                <a:ea typeface="Times New Roman" panose="02020603050405020304" pitchFamily="18" charset="0"/>
              </a:rPr>
              <a:t> </a:t>
            </a:r>
            <a:r>
              <a:rPr lang="ru-RU" sz="2000" dirty="0">
                <a:effectLst/>
                <a:latin typeface="Times New Roman" panose="02020603050405020304" pitchFamily="18" charset="0"/>
                <a:ea typeface="Times New Roman" panose="02020603050405020304" pitchFamily="18" charset="0"/>
              </a:rPr>
              <a:t>программы подготовки научных и научно-педагогических кадров в аспирантуре (адъюнктуре), и (или) программы повышения квалификации и программы профессиональной переподготовки на базе высшего образования, а также организации дополнительного профессионального образования, реализующей программы повышения квалификации и программы профессиональной переподготовки на базе высшего образования;</a:t>
            </a:r>
          </a:p>
          <a:p>
            <a:endParaRPr lang="ru-RU" dirty="0"/>
          </a:p>
        </p:txBody>
      </p:sp>
    </p:spTree>
    <p:extLst>
      <p:ext uri="{BB962C8B-B14F-4D97-AF65-F5344CB8AC3E}">
        <p14:creationId xmlns:p14="http://schemas.microsoft.com/office/powerpoint/2010/main" val="1765256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A64D0F-7A2E-4EFA-938D-7F6C500D5CEF}"/>
              </a:ext>
            </a:extLst>
          </p:cNvPr>
          <p:cNvSpPr>
            <a:spLocks noGrp="1"/>
          </p:cNvSpPr>
          <p:nvPr>
            <p:ph type="title"/>
          </p:nvPr>
        </p:nvSpPr>
        <p:spPr>
          <a:xfrm>
            <a:off x="0" y="62145"/>
            <a:ext cx="12192000" cy="1628544"/>
          </a:xfrm>
        </p:spPr>
        <p:txBody>
          <a:bodyPr>
            <a:noAutofit/>
          </a:bodyPr>
          <a:lstStyle/>
          <a:p>
            <a:pPr algn="ctr"/>
            <a:r>
              <a:rPr lang="ru-RU" sz="3600" b="1" dirty="0">
                <a:effectLst/>
                <a:latin typeface="Times New Roman" panose="02020603050405020304" pitchFamily="18" charset="0"/>
                <a:ea typeface="Times New Roman" panose="02020603050405020304" pitchFamily="18" charset="0"/>
              </a:rPr>
              <a:t>Критерии присвоения ученого</a:t>
            </a:r>
            <a:r>
              <a:rPr lang="ru-RU" sz="3600" b="1" spc="-35" dirty="0">
                <a:effectLst/>
                <a:latin typeface="Times New Roman" panose="02020603050405020304" pitchFamily="18" charset="0"/>
                <a:ea typeface="Times New Roman" panose="02020603050405020304" pitchFamily="18" charset="0"/>
              </a:rPr>
              <a:t> </a:t>
            </a:r>
            <a:r>
              <a:rPr lang="ru-RU" sz="3600" b="1" dirty="0">
                <a:effectLst/>
                <a:latin typeface="Times New Roman" panose="02020603050405020304" pitchFamily="18" charset="0"/>
                <a:ea typeface="Times New Roman" panose="02020603050405020304" pitchFamily="18" charset="0"/>
              </a:rPr>
              <a:t>звания</a:t>
            </a:r>
            <a:r>
              <a:rPr lang="ru-RU" sz="3600" b="1" spc="-55" dirty="0">
                <a:effectLst/>
                <a:latin typeface="Times New Roman" panose="02020603050405020304" pitchFamily="18" charset="0"/>
                <a:ea typeface="Times New Roman" panose="02020603050405020304" pitchFamily="18" charset="0"/>
              </a:rPr>
              <a:t> </a:t>
            </a:r>
            <a:r>
              <a:rPr lang="ru-RU" sz="3600" b="1" dirty="0">
                <a:effectLst/>
                <a:latin typeface="Times New Roman" panose="02020603050405020304" pitchFamily="18" charset="0"/>
                <a:ea typeface="Times New Roman" panose="02020603050405020304" pitchFamily="18" charset="0"/>
              </a:rPr>
              <a:t>доцента</a:t>
            </a:r>
            <a:r>
              <a:rPr lang="ru-RU" sz="3600" b="1" spc="-25" dirty="0">
                <a:effectLst/>
                <a:latin typeface="Times New Roman" panose="02020603050405020304" pitchFamily="18" charset="0"/>
                <a:ea typeface="Times New Roman" panose="02020603050405020304" pitchFamily="18" charset="0"/>
              </a:rPr>
              <a:t> </a:t>
            </a:r>
            <a:endParaRPr lang="ru-RU" sz="3600" b="1" dirty="0"/>
          </a:p>
        </p:txBody>
      </p:sp>
      <p:sp>
        <p:nvSpPr>
          <p:cNvPr id="3" name="Объект 2">
            <a:extLst>
              <a:ext uri="{FF2B5EF4-FFF2-40B4-BE49-F238E27FC236}">
                <a16:creationId xmlns:a16="http://schemas.microsoft.com/office/drawing/2014/main" id="{7E431FA2-C804-450F-A3B0-B703FB4A5615}"/>
              </a:ext>
            </a:extLst>
          </p:cNvPr>
          <p:cNvSpPr>
            <a:spLocks noGrp="1"/>
          </p:cNvSpPr>
          <p:nvPr>
            <p:ph idx="1"/>
          </p:nvPr>
        </p:nvSpPr>
        <p:spPr>
          <a:xfrm>
            <a:off x="0" y="1690688"/>
            <a:ext cx="12192000" cy="5167311"/>
          </a:xfrm>
        </p:spPr>
        <p:txBody>
          <a:bodyPr/>
          <a:lstStyle/>
          <a:p>
            <a:pPr marL="91440" marR="90170" indent="0" algn="just">
              <a:lnSpc>
                <a:spcPct val="111000"/>
              </a:lnSpc>
              <a:spcBef>
                <a:spcPts val="105"/>
              </a:spcBef>
              <a:spcAft>
                <a:spcPts val="0"/>
              </a:spcAft>
              <a:buNone/>
            </a:pPr>
            <a:r>
              <a:rPr lang="ru-RU" sz="2200" dirty="0">
                <a:effectLst/>
                <a:latin typeface="Times New Roman" panose="02020603050405020304" pitchFamily="18" charset="0"/>
                <a:ea typeface="Times New Roman" panose="02020603050405020304" pitchFamily="18" charset="0"/>
              </a:rPr>
              <a:t>1) наличие стажа непрерывной работы (непрерывной военной или иной приравненной к ней службы по контракту, службы в органах внутренних дел Российской Федерации) не менее 2 лет в должностях, указанных в подпункте «3" требований</a:t>
            </a:r>
            <a:r>
              <a:rPr lang="ru-RU" sz="2200" dirty="0">
                <a:latin typeface="Times New Roman" panose="02020603050405020304" pitchFamily="18" charset="0"/>
                <a:ea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научному или научно-педагогическому работнику, претендующему на присвоение ученого звания </a:t>
            </a:r>
            <a:br>
              <a:rPr lang="ru-RU" sz="2200" b="1" dirty="0">
                <a:latin typeface="Times New Roman" panose="02020603050405020304" pitchFamily="18" charset="0"/>
                <a:cs typeface="Times New Roman" panose="02020603050405020304" pitchFamily="18" charset="0"/>
              </a:rPr>
            </a:br>
            <a:r>
              <a:rPr lang="ru-RU" sz="2200" b="1" dirty="0">
                <a:latin typeface="Times New Roman" panose="02020603050405020304" pitchFamily="18" charset="0"/>
                <a:cs typeface="Times New Roman" panose="02020603050405020304" pitchFamily="18" charset="0"/>
              </a:rPr>
              <a:t>ДОЦЕНТА (предыдущий слайд)</a:t>
            </a:r>
            <a:r>
              <a:rPr lang="ru-RU" sz="2200" dirty="0">
                <a:effectLst/>
                <a:latin typeface="Times New Roman" panose="02020603050405020304" pitchFamily="18" charset="0"/>
                <a:ea typeface="Times New Roman" panose="02020603050405020304" pitchFamily="18" charset="0"/>
              </a:rPr>
              <a:t>;</a:t>
            </a:r>
          </a:p>
          <a:p>
            <a:pPr marL="91440" marR="88900" indent="0" algn="just">
              <a:lnSpc>
                <a:spcPct val="111000"/>
              </a:lnSpc>
              <a:spcBef>
                <a:spcPts val="15"/>
              </a:spcBef>
              <a:spcAft>
                <a:spcPts val="0"/>
              </a:spcAft>
              <a:buNone/>
            </a:pPr>
            <a:r>
              <a:rPr lang="ru-RU" sz="2200" dirty="0">
                <a:effectLst/>
                <a:latin typeface="Times New Roman" panose="02020603050405020304" pitchFamily="18" charset="0"/>
                <a:ea typeface="Times New Roman" panose="02020603050405020304" pitchFamily="18" charset="0"/>
              </a:rPr>
              <a:t>2) осуществление</a:t>
            </a:r>
            <a:r>
              <a:rPr lang="ru-RU" sz="2200" spc="20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педагогической</a:t>
            </a:r>
            <a:r>
              <a:rPr lang="ru-RU" sz="2200" spc="40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деятельности</a:t>
            </a:r>
            <a:r>
              <a:rPr lang="ru-RU" sz="2200" spc="20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не</a:t>
            </a:r>
            <a:r>
              <a:rPr lang="ru-RU" sz="2200" spc="20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менее</a:t>
            </a:r>
            <a:r>
              <a:rPr lang="ru-RU" sz="2200" spc="20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чем на 0,25 ставки (в том числе на условиях совместительства) по образовательным программам высшего образования и (или) дополнительного профессионального образования по научной специальности, указанной в аттестационном деле, в организации, представившей</a:t>
            </a:r>
            <a:r>
              <a:rPr lang="ru-RU" sz="2200" spc="20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его к присвоению ученого звания;</a:t>
            </a:r>
          </a:p>
          <a:p>
            <a:pPr marL="91440" marR="88900" indent="0" algn="just">
              <a:lnSpc>
                <a:spcPct val="111000"/>
              </a:lnSpc>
              <a:spcBef>
                <a:spcPts val="15"/>
              </a:spcBef>
              <a:buNone/>
            </a:pPr>
            <a:r>
              <a:rPr lang="ru-RU" sz="2200" dirty="0">
                <a:latin typeface="Times New Roman" panose="02020603050405020304" pitchFamily="18" charset="0"/>
                <a:ea typeface="Times New Roman" panose="02020603050405020304" pitchFamily="18" charset="0"/>
              </a:rPr>
              <a:t>3) </a:t>
            </a:r>
            <a:r>
              <a:rPr lang="ru-RU" sz="2200" dirty="0">
                <a:effectLst/>
                <a:latin typeface="Times New Roman" panose="02020603050405020304" pitchFamily="18" charset="0"/>
                <a:ea typeface="Times New Roman" panose="02020603050405020304" pitchFamily="18" charset="0"/>
              </a:rPr>
              <a:t>наличие</a:t>
            </a:r>
            <a:r>
              <a:rPr lang="ru-RU" sz="2200" spc="20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стажа</a:t>
            </a:r>
            <a:r>
              <a:rPr lang="ru-RU" sz="2200" spc="19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научной</a:t>
            </a:r>
            <a:r>
              <a:rPr lang="ru-RU" sz="2200" spc="20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и</a:t>
            </a:r>
            <a:r>
              <a:rPr lang="ru-RU" sz="2200" spc="17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педагогической</a:t>
            </a:r>
            <a:r>
              <a:rPr lang="ru-RU" sz="2200" spc="145"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деятельности</a:t>
            </a:r>
            <a:r>
              <a:rPr lang="ru-RU" sz="2200" spc="20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не</a:t>
            </a:r>
            <a:r>
              <a:rPr lang="ru-RU" sz="2200" spc="17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менее 5</a:t>
            </a:r>
            <a:r>
              <a:rPr lang="ru-RU" sz="2200" spc="-20" dirty="0">
                <a:effectLst/>
                <a:latin typeface="Times New Roman" panose="02020603050405020304" pitchFamily="18" charset="0"/>
                <a:ea typeface="Times New Roman" panose="02020603050405020304" pitchFamily="18" charset="0"/>
              </a:rPr>
              <a:t> </a:t>
            </a:r>
            <a:r>
              <a:rPr lang="ru-RU" sz="2200" dirty="0">
                <a:effectLst/>
                <a:latin typeface="Times New Roman" panose="02020603050405020304" pitchFamily="18" charset="0"/>
                <a:ea typeface="Times New Roman" panose="02020603050405020304" pitchFamily="18" charset="0"/>
              </a:rPr>
              <a:t>лет в организациях, в том числе не менее 3 лет стажа педагогической работы по научной специальности, указанной в аттестационном деле;</a:t>
            </a:r>
          </a:p>
          <a:p>
            <a:pPr marL="91440" marR="88900" indent="0" algn="just">
              <a:lnSpc>
                <a:spcPct val="111000"/>
              </a:lnSpc>
              <a:spcBef>
                <a:spcPts val="15"/>
              </a:spcBef>
              <a:spcAft>
                <a:spcPts val="0"/>
              </a:spcAft>
              <a:buNone/>
            </a:pPr>
            <a:endParaRPr lang="ru-RU" sz="1800" dirty="0">
              <a:effectLst/>
              <a:latin typeface="Times New Roman" panose="02020603050405020304" pitchFamily="18" charset="0"/>
              <a:ea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3454488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66DD8284-BB98-4844-A9E1-3018A800850C}"/>
              </a:ext>
            </a:extLst>
          </p:cNvPr>
          <p:cNvSpPr>
            <a:spLocks noGrp="1"/>
          </p:cNvSpPr>
          <p:nvPr>
            <p:ph type="title"/>
          </p:nvPr>
        </p:nvSpPr>
        <p:spPr>
          <a:xfrm>
            <a:off x="0" y="1"/>
            <a:ext cx="12192000" cy="1690688"/>
          </a:xfrm>
        </p:spPr>
        <p:txBody>
          <a:bodyPr>
            <a:normAutofit/>
          </a:bodyPr>
          <a:lstStyle/>
          <a:p>
            <a:pPr algn="ctr"/>
            <a:r>
              <a:rPr lang="ru-RU" sz="3600" b="1" dirty="0">
                <a:effectLst/>
                <a:latin typeface="Times New Roman" panose="02020603050405020304" pitchFamily="18" charset="0"/>
                <a:ea typeface="Times New Roman" panose="02020603050405020304" pitchFamily="18" charset="0"/>
              </a:rPr>
              <a:t>Критерии присвоения ученого</a:t>
            </a:r>
            <a:r>
              <a:rPr lang="ru-RU" sz="3600" b="1" spc="-35" dirty="0">
                <a:effectLst/>
                <a:latin typeface="Times New Roman" panose="02020603050405020304" pitchFamily="18" charset="0"/>
                <a:ea typeface="Times New Roman" panose="02020603050405020304" pitchFamily="18" charset="0"/>
              </a:rPr>
              <a:t> </a:t>
            </a:r>
            <a:r>
              <a:rPr lang="ru-RU" sz="3600" b="1" dirty="0">
                <a:effectLst/>
                <a:latin typeface="Times New Roman" panose="02020603050405020304" pitchFamily="18" charset="0"/>
                <a:ea typeface="Times New Roman" panose="02020603050405020304" pitchFamily="18" charset="0"/>
              </a:rPr>
              <a:t>звания</a:t>
            </a:r>
            <a:r>
              <a:rPr lang="ru-RU" sz="3600" b="1" spc="-55" dirty="0">
                <a:effectLst/>
                <a:latin typeface="Times New Roman" panose="02020603050405020304" pitchFamily="18" charset="0"/>
                <a:ea typeface="Times New Roman" panose="02020603050405020304" pitchFamily="18" charset="0"/>
              </a:rPr>
              <a:t> </a:t>
            </a:r>
            <a:r>
              <a:rPr lang="ru-RU" sz="3600" b="1" dirty="0">
                <a:effectLst/>
                <a:latin typeface="Times New Roman" panose="02020603050405020304" pitchFamily="18" charset="0"/>
                <a:ea typeface="Times New Roman" panose="02020603050405020304" pitchFamily="18" charset="0"/>
              </a:rPr>
              <a:t>доцента</a:t>
            </a:r>
            <a:r>
              <a:rPr lang="ru-RU" sz="3600" b="1" spc="-25" dirty="0">
                <a:effectLst/>
                <a:latin typeface="Times New Roman" panose="02020603050405020304" pitchFamily="18" charset="0"/>
                <a:ea typeface="Times New Roman" panose="02020603050405020304" pitchFamily="18" charset="0"/>
              </a:rPr>
              <a:t> </a:t>
            </a:r>
            <a:endParaRPr lang="ru-RU" sz="3600" dirty="0"/>
          </a:p>
        </p:txBody>
      </p:sp>
      <p:sp>
        <p:nvSpPr>
          <p:cNvPr id="5" name="Объект 4">
            <a:extLst>
              <a:ext uri="{FF2B5EF4-FFF2-40B4-BE49-F238E27FC236}">
                <a16:creationId xmlns:a16="http://schemas.microsoft.com/office/drawing/2014/main" id="{7C333BB5-24FA-45AB-8A5E-820D762270A6}"/>
              </a:ext>
            </a:extLst>
          </p:cNvPr>
          <p:cNvSpPr>
            <a:spLocks noGrp="1"/>
          </p:cNvSpPr>
          <p:nvPr>
            <p:ph idx="1"/>
          </p:nvPr>
        </p:nvSpPr>
        <p:spPr>
          <a:xfrm>
            <a:off x="0" y="1287262"/>
            <a:ext cx="12192000" cy="5570737"/>
          </a:xfrm>
        </p:spPr>
        <p:txBody>
          <a:bodyPr/>
          <a:lstStyle/>
          <a:p>
            <a:pPr marL="0" indent="0" algn="just">
              <a:buNone/>
            </a:pPr>
            <a:r>
              <a:rPr lang="ru-RU" dirty="0">
                <a:latin typeface="Times New Roman" panose="02020603050405020304" pitchFamily="18" charset="0"/>
                <a:cs typeface="Times New Roman" panose="02020603050405020304" pitchFamily="18" charset="0"/>
              </a:rPr>
              <a:t>4) </a:t>
            </a:r>
            <a:r>
              <a:rPr lang="ru-RU" dirty="0">
                <a:effectLst/>
                <a:latin typeface="Times New Roman" panose="02020603050405020304" pitchFamily="18" charset="0"/>
                <a:ea typeface="Times New Roman" panose="02020603050405020304" pitchFamily="18" charset="0"/>
              </a:rPr>
              <a:t>наличие </a:t>
            </a:r>
            <a:r>
              <a:rPr lang="ru-RU" b="1" dirty="0">
                <a:effectLst/>
                <a:latin typeface="Times New Roman" panose="02020603050405020304" pitchFamily="18" charset="0"/>
                <a:ea typeface="Times New Roman" panose="02020603050405020304" pitchFamily="18" charset="0"/>
              </a:rPr>
              <a:t>не</a:t>
            </a:r>
            <a:r>
              <a:rPr lang="ru-RU" b="1" spc="-5"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менее 20 опубликованных</a:t>
            </a:r>
            <a:r>
              <a:rPr lang="ru-RU" b="1" spc="-25"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учебных изданий и</a:t>
            </a:r>
            <a:r>
              <a:rPr lang="ru-RU" b="1" spc="-5"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научных трудов</a:t>
            </a:r>
            <a:r>
              <a:rPr lang="ru-RU" b="1"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(в</a:t>
            </a:r>
            <a:r>
              <a:rPr lang="ru-RU" spc="38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том</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числе</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в</a:t>
            </a:r>
            <a:r>
              <a:rPr lang="ru-RU" spc="36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соавторстве),</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включая</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патенты</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на</a:t>
            </a:r>
            <a:r>
              <a:rPr lang="ru-RU" spc="36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изобретения и иные объекты</a:t>
            </a:r>
            <a:r>
              <a:rPr lang="ru-RU" spc="2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интеллектуальной собственности, которые</a:t>
            </a:r>
            <a:r>
              <a:rPr lang="ru-RU" spc="2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используются</a:t>
            </a:r>
            <a:r>
              <a:rPr lang="ru-RU" spc="2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в образовательном процессе. При этом </a:t>
            </a:r>
            <a:r>
              <a:rPr lang="ru-RU" b="1" dirty="0">
                <a:effectLst/>
                <a:latin typeface="Times New Roman" panose="02020603050405020304" pitchFamily="18" charset="0"/>
                <a:ea typeface="Times New Roman" panose="02020603050405020304" pitchFamily="18" charset="0"/>
              </a:rPr>
              <a:t>за последние 3 года </a:t>
            </a:r>
            <a:r>
              <a:rPr lang="ru-RU" dirty="0">
                <a:effectLst/>
                <a:latin typeface="Times New Roman" panose="02020603050405020304" pitchFamily="18" charset="0"/>
                <a:ea typeface="Times New Roman" panose="02020603050405020304" pitchFamily="18" charset="0"/>
              </a:rPr>
              <a:t>должно быть опубликовано не</a:t>
            </a:r>
            <a:r>
              <a:rPr lang="ru-RU" spc="-4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менее </a:t>
            </a:r>
            <a:r>
              <a:rPr lang="ru-RU" b="1" dirty="0">
                <a:effectLst/>
                <a:latin typeface="Times New Roman" panose="02020603050405020304" pitchFamily="18" charset="0"/>
                <a:ea typeface="Times New Roman" panose="02020603050405020304" pitchFamily="18" charset="0"/>
              </a:rPr>
              <a:t>2</a:t>
            </a:r>
            <a:r>
              <a:rPr lang="ru-RU" b="1" spc="-45"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учебных изданий и</a:t>
            </a:r>
            <a:r>
              <a:rPr lang="ru-RU" b="1" spc="-45"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не</a:t>
            </a:r>
            <a:r>
              <a:rPr lang="ru-RU" b="1" spc="-40"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менее 3</a:t>
            </a:r>
            <a:r>
              <a:rPr lang="ru-RU" b="1" spc="-55"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научных трудов по научной специальности,</a:t>
            </a:r>
            <a:r>
              <a:rPr lang="ru-RU" b="1" spc="-35"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указанной в</a:t>
            </a:r>
            <a:r>
              <a:rPr lang="ru-RU" b="1" spc="-35"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аттестационном</a:t>
            </a:r>
            <a:r>
              <a:rPr lang="ru-RU" b="1" spc="-25" dirty="0">
                <a:effectLst/>
                <a:latin typeface="Times New Roman" panose="02020603050405020304" pitchFamily="18" charset="0"/>
                <a:ea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rPr>
              <a:t>деле. </a:t>
            </a:r>
            <a:r>
              <a:rPr lang="ru-RU" dirty="0">
                <a:effectLst/>
                <a:latin typeface="Times New Roman" panose="02020603050405020304" pitchFamily="18" charset="0"/>
                <a:ea typeface="Times New Roman" panose="02020603050405020304" pitchFamily="18" charset="0"/>
              </a:rPr>
              <a:t>Научные труды публикуются в рецензируемых изданиях. К учебным изданиям приравниваются онлайн-курсы, разработанные соискателем ученого</a:t>
            </a:r>
            <a:r>
              <a:rPr lang="ru-RU" spc="2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звания и используемые в образовательном процессе. На научные работы, содержащие сведения, составляющие государственную или иную охраняемую</a:t>
            </a:r>
            <a:r>
              <a:rPr lang="ru-RU" spc="35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законом</a:t>
            </a:r>
            <a:r>
              <a:rPr lang="ru-RU" spc="33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тайну,</a:t>
            </a:r>
            <a:r>
              <a:rPr lang="ru-RU" spc="33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требования</a:t>
            </a:r>
            <a:r>
              <a:rPr lang="ru-RU" spc="345"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об</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их</a:t>
            </a:r>
            <a:r>
              <a:rPr lang="ru-RU" spc="4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публикации в рецензируемых</a:t>
            </a:r>
            <a:r>
              <a:rPr lang="ru-RU" spc="200" dirty="0">
                <a:effectLst/>
                <a:latin typeface="Times New Roman" panose="02020603050405020304" pitchFamily="18" charset="0"/>
                <a:ea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изданиях не распространяются.</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7194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EA4798-596B-40B3-AFD9-3A8DDD373FB3}"/>
              </a:ext>
            </a:extLst>
          </p:cNvPr>
          <p:cNvSpPr>
            <a:spLocks noGrp="1"/>
          </p:cNvSpPr>
          <p:nvPr>
            <p:ph type="title"/>
          </p:nvPr>
        </p:nvSpPr>
        <p:spPr>
          <a:xfrm>
            <a:off x="0" y="0"/>
            <a:ext cx="12192000" cy="2201661"/>
          </a:xfrm>
        </p:spPr>
        <p:txBody>
          <a:bodyPr>
            <a:normAutofit fontScale="90000"/>
          </a:bodyPr>
          <a:lstStyle/>
          <a:p>
            <a:pPr marL="342900" marR="410845" lvl="0" indent="-342900" algn="ctr">
              <a:lnSpc>
                <a:spcPct val="110000"/>
              </a:lnSpc>
              <a:spcAft>
                <a:spcPts val="0"/>
              </a:spcAft>
              <a:tabLst>
                <a:tab pos="1537335" algn="l"/>
              </a:tabLst>
            </a:pPr>
            <a:r>
              <a:rPr lang="ru-RU" sz="3100" b="1" spc="0" dirty="0">
                <a:effectLst/>
                <a:latin typeface="Times New Roman" panose="02020603050405020304" pitchFamily="18" charset="0"/>
                <a:ea typeface="Times New Roman" panose="02020603050405020304" pitchFamily="18" charset="0"/>
              </a:rPr>
              <a:t>Рассмотрение</a:t>
            </a:r>
            <a:r>
              <a:rPr lang="ru-RU" sz="3100" b="1" spc="200" dirty="0">
                <a:effectLst/>
                <a:latin typeface="Times New Roman" panose="02020603050405020304" pitchFamily="18" charset="0"/>
                <a:ea typeface="Times New Roman" panose="02020603050405020304" pitchFamily="18" charset="0"/>
              </a:rPr>
              <a:t> </a:t>
            </a:r>
            <a:r>
              <a:rPr lang="ru-RU" sz="3100" b="1" spc="0" dirty="0">
                <a:effectLst/>
                <a:latin typeface="Times New Roman" panose="02020603050405020304" pitchFamily="18" charset="0"/>
                <a:ea typeface="Times New Roman" panose="02020603050405020304" pitchFamily="18" charset="0"/>
              </a:rPr>
              <a:t>аттестационных дел соискателей ученых</a:t>
            </a:r>
            <a:r>
              <a:rPr lang="ru-RU" sz="3100" b="1" spc="-40" dirty="0">
                <a:effectLst/>
                <a:latin typeface="Times New Roman" panose="02020603050405020304" pitchFamily="18" charset="0"/>
                <a:ea typeface="Times New Roman" panose="02020603050405020304" pitchFamily="18" charset="0"/>
              </a:rPr>
              <a:t> </a:t>
            </a:r>
            <a:r>
              <a:rPr lang="ru-RU" sz="3100" b="1" spc="0" dirty="0">
                <a:effectLst/>
                <a:latin typeface="Times New Roman" panose="02020603050405020304" pitchFamily="18" charset="0"/>
                <a:ea typeface="Times New Roman" panose="02020603050405020304" pitchFamily="18" charset="0"/>
              </a:rPr>
              <a:t>званий</a:t>
            </a:r>
            <a:r>
              <a:rPr lang="ru-RU" sz="3100" b="1" spc="-55" dirty="0">
                <a:effectLst/>
                <a:latin typeface="Times New Roman" panose="02020603050405020304" pitchFamily="18" charset="0"/>
                <a:ea typeface="Times New Roman" panose="02020603050405020304" pitchFamily="18" charset="0"/>
              </a:rPr>
              <a:t> </a:t>
            </a:r>
            <a:r>
              <a:rPr lang="ru-RU" sz="3100" b="1" spc="0" dirty="0">
                <a:effectLst/>
                <a:latin typeface="Times New Roman" panose="02020603050405020304" pitchFamily="18" charset="0"/>
                <a:ea typeface="Times New Roman" panose="02020603050405020304" pitchFamily="18" charset="0"/>
              </a:rPr>
              <a:t>в</a:t>
            </a:r>
            <a:r>
              <a:rPr lang="ru-RU" sz="3100" b="1" spc="-85" dirty="0">
                <a:effectLst/>
                <a:latin typeface="Times New Roman" panose="02020603050405020304" pitchFamily="18" charset="0"/>
                <a:ea typeface="Times New Roman" panose="02020603050405020304" pitchFamily="18" charset="0"/>
              </a:rPr>
              <a:t> </a:t>
            </a:r>
            <a:r>
              <a:rPr lang="ru-RU" sz="3100" b="1" spc="0" dirty="0">
                <a:effectLst/>
                <a:latin typeface="Times New Roman" panose="02020603050405020304" pitchFamily="18" charset="0"/>
                <a:ea typeface="Times New Roman" panose="02020603050405020304" pitchFamily="18" charset="0"/>
              </a:rPr>
              <a:t>Министерстве науки</a:t>
            </a:r>
            <a:r>
              <a:rPr lang="ru-RU" sz="3100" b="1" spc="-70" dirty="0">
                <a:effectLst/>
                <a:latin typeface="Times New Roman" panose="02020603050405020304" pitchFamily="18" charset="0"/>
                <a:ea typeface="Times New Roman" panose="02020603050405020304" pitchFamily="18" charset="0"/>
              </a:rPr>
              <a:t> </a:t>
            </a:r>
            <a:r>
              <a:rPr lang="ru-RU" sz="3100" b="1" spc="0" dirty="0">
                <a:effectLst/>
                <a:latin typeface="Times New Roman" panose="02020603050405020304" pitchFamily="18" charset="0"/>
                <a:ea typeface="Times New Roman" panose="02020603050405020304" pitchFamily="18" charset="0"/>
              </a:rPr>
              <a:t>и</a:t>
            </a:r>
            <a:r>
              <a:rPr lang="ru-RU" sz="3100" b="1" spc="-80" dirty="0">
                <a:effectLst/>
                <a:latin typeface="Times New Roman" panose="02020603050405020304" pitchFamily="18" charset="0"/>
                <a:ea typeface="Times New Roman" panose="02020603050405020304" pitchFamily="18" charset="0"/>
              </a:rPr>
              <a:t> </a:t>
            </a:r>
            <a:r>
              <a:rPr lang="ru-RU" sz="3100" b="1" spc="0" dirty="0">
                <a:effectLst/>
                <a:latin typeface="Times New Roman" panose="02020603050405020304" pitchFamily="18" charset="0"/>
                <a:ea typeface="Times New Roman" panose="02020603050405020304" pitchFamily="18" charset="0"/>
              </a:rPr>
              <a:t>высшего</a:t>
            </a:r>
            <a:r>
              <a:rPr lang="ru-RU" sz="3100" b="1" spc="-45" dirty="0">
                <a:effectLst/>
                <a:latin typeface="Times New Roman" panose="02020603050405020304" pitchFamily="18" charset="0"/>
                <a:ea typeface="Times New Roman" panose="02020603050405020304" pitchFamily="18" charset="0"/>
              </a:rPr>
              <a:t> </a:t>
            </a:r>
            <a:r>
              <a:rPr lang="ru-RU" sz="3100" b="1" spc="0" dirty="0">
                <a:effectLst/>
                <a:latin typeface="Times New Roman" panose="02020603050405020304" pitchFamily="18" charset="0"/>
                <a:ea typeface="Times New Roman" panose="02020603050405020304" pitchFamily="18" charset="0"/>
              </a:rPr>
              <a:t>образования</a:t>
            </a:r>
            <a:br>
              <a:rPr lang="ru-RU" sz="3100" b="1" spc="0" dirty="0">
                <a:effectLst/>
                <a:latin typeface="Times New Roman" panose="02020603050405020304" pitchFamily="18" charset="0"/>
                <a:ea typeface="Times New Roman" panose="02020603050405020304" pitchFamily="18" charset="0"/>
              </a:rPr>
            </a:br>
            <a:r>
              <a:rPr lang="ru-RU" sz="3100" b="1" spc="-10" dirty="0">
                <a:effectLst/>
                <a:latin typeface="Times New Roman" panose="02020603050405020304" pitchFamily="18" charset="0"/>
                <a:ea typeface="Times New Roman" panose="02020603050405020304" pitchFamily="18" charset="0"/>
              </a:rPr>
              <a:t>Российской</a:t>
            </a:r>
            <a:r>
              <a:rPr lang="ru-RU" sz="3100" b="1" spc="50" dirty="0">
                <a:effectLst/>
                <a:latin typeface="Times New Roman" panose="02020603050405020304" pitchFamily="18" charset="0"/>
                <a:ea typeface="Times New Roman" panose="02020603050405020304" pitchFamily="18" charset="0"/>
              </a:rPr>
              <a:t> </a:t>
            </a:r>
            <a:r>
              <a:rPr lang="ru-RU" sz="3100" b="1" spc="-10" dirty="0">
                <a:effectLst/>
                <a:latin typeface="Times New Roman" panose="02020603050405020304" pitchFamily="18" charset="0"/>
                <a:ea typeface="Times New Roman" panose="02020603050405020304" pitchFamily="18" charset="0"/>
              </a:rPr>
              <a:t>Федерации</a:t>
            </a:r>
            <a:br>
              <a:rPr lang="ru-RU" sz="1800" dirty="0">
                <a:effectLst/>
                <a:latin typeface="Times New Roman" panose="02020603050405020304" pitchFamily="18" charset="0"/>
                <a:ea typeface="Times New Roman" panose="02020603050405020304" pitchFamily="18" charset="0"/>
              </a:rPr>
            </a:br>
            <a:r>
              <a:rPr lang="ru-RU" sz="1800" dirty="0">
                <a:effectLst/>
                <a:latin typeface="Times New Roman" panose="02020603050405020304" pitchFamily="18" charset="0"/>
                <a:ea typeface="Times New Roman" panose="02020603050405020304" pitchFamily="18" charset="0"/>
              </a:rPr>
              <a:t> </a:t>
            </a:r>
            <a:br>
              <a:rPr lang="ru-RU" sz="1800" dirty="0">
                <a:effectLst/>
                <a:latin typeface="Times New Roman" panose="02020603050405020304" pitchFamily="18" charset="0"/>
                <a:ea typeface="Times New Roman" panose="02020603050405020304" pitchFamily="18" charset="0"/>
              </a:rPr>
            </a:br>
            <a:endParaRPr lang="ru-RU" dirty="0"/>
          </a:p>
        </p:txBody>
      </p:sp>
      <p:sp>
        <p:nvSpPr>
          <p:cNvPr id="3" name="Объект 2">
            <a:extLst>
              <a:ext uri="{FF2B5EF4-FFF2-40B4-BE49-F238E27FC236}">
                <a16:creationId xmlns:a16="http://schemas.microsoft.com/office/drawing/2014/main" id="{EC76F6D2-CA4F-4117-AFD6-07C9C5CF9A67}"/>
              </a:ext>
            </a:extLst>
          </p:cNvPr>
          <p:cNvSpPr>
            <a:spLocks noGrp="1"/>
          </p:cNvSpPr>
          <p:nvPr>
            <p:ph idx="1"/>
          </p:nvPr>
        </p:nvSpPr>
        <p:spPr>
          <a:xfrm>
            <a:off x="0" y="1402672"/>
            <a:ext cx="12192000" cy="5455328"/>
          </a:xfrm>
        </p:spPr>
        <p:txBody>
          <a:bodyPr>
            <a:normAutofit fontScale="92500" lnSpcReduction="20000"/>
          </a:bodyPr>
          <a:lstStyle/>
          <a:p>
            <a:pPr marL="0" marR="103505" lvl="0" indent="0" algn="just">
              <a:lnSpc>
                <a:spcPct val="111000"/>
              </a:lnSpc>
              <a:buSzPts val="1400"/>
              <a:buNone/>
              <a:tabLst>
                <a:tab pos="808355" algn="l"/>
              </a:tabLst>
            </a:pPr>
            <a:r>
              <a:rPr lang="ru-RU" sz="1800" spc="0" dirty="0">
                <a:effectLst/>
                <a:latin typeface="Times New Roman" panose="02020603050405020304" pitchFamily="18" charset="0"/>
                <a:ea typeface="Times New Roman" panose="02020603050405020304" pitchFamily="18" charset="0"/>
              </a:rPr>
              <a:t>1. Министерством науки и высшего образования Российской Федерации осуществляется проверка комплектности документов, представляемых для рассмотрения вопроса о присвоении соискателю ученого звания, а также правильности их оформления при поступлении аттестационного дела соискателя ученого звания в указанное </a:t>
            </a:r>
            <a:r>
              <a:rPr lang="ru-RU" sz="1800" spc="-10" dirty="0">
                <a:effectLst/>
                <a:latin typeface="Times New Roman" panose="02020603050405020304" pitchFamily="18" charset="0"/>
                <a:ea typeface="Times New Roman" panose="02020603050405020304" pitchFamily="18" charset="0"/>
              </a:rPr>
              <a:t>Министерство.</a:t>
            </a:r>
            <a:endParaRPr lang="ru-RU" sz="1800" dirty="0">
              <a:latin typeface="Times New Roman" panose="02020603050405020304" pitchFamily="18" charset="0"/>
              <a:ea typeface="Times New Roman" panose="02020603050405020304" pitchFamily="18" charset="0"/>
            </a:endParaRPr>
          </a:p>
          <a:p>
            <a:pPr marL="0" marR="103505" lvl="0" indent="0" algn="just">
              <a:lnSpc>
                <a:spcPct val="111000"/>
              </a:lnSpc>
              <a:buSzPts val="1400"/>
              <a:buNone/>
              <a:tabLst>
                <a:tab pos="808355" algn="l"/>
              </a:tabLst>
            </a:pPr>
            <a:r>
              <a:rPr lang="ru-RU" sz="1800" dirty="0">
                <a:effectLst/>
                <a:latin typeface="Times New Roman" panose="02020603050405020304" pitchFamily="18" charset="0"/>
                <a:ea typeface="Times New Roman" panose="02020603050405020304" pitchFamily="18" charset="0"/>
              </a:rPr>
              <a:t>2. </a:t>
            </a:r>
            <a:r>
              <a:rPr lang="ru-RU" sz="1800" b="1" dirty="0">
                <a:effectLst/>
                <a:latin typeface="Times New Roman" panose="02020603050405020304" pitchFamily="18" charset="0"/>
                <a:ea typeface="Times New Roman" panose="02020603050405020304" pitchFamily="18" charset="0"/>
              </a:rPr>
              <a:t>При</a:t>
            </a:r>
            <a:r>
              <a:rPr lang="ru-RU" sz="1800" b="1" spc="200" dirty="0">
                <a:effectLst/>
                <a:latin typeface="Times New Roman" panose="02020603050405020304" pitchFamily="18" charset="0"/>
                <a:ea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rPr>
              <a:t>выявлении</a:t>
            </a:r>
            <a:r>
              <a:rPr lang="ru-RU" sz="1800" b="1" spc="200" dirty="0">
                <a:effectLst/>
                <a:latin typeface="Times New Roman" panose="02020603050405020304" pitchFamily="18" charset="0"/>
                <a:ea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rPr>
              <a:t>некомплектности</a:t>
            </a:r>
            <a:r>
              <a:rPr lang="ru-RU" sz="1800" b="1" spc="200" dirty="0">
                <a:effectLst/>
                <a:latin typeface="Times New Roman" panose="02020603050405020304" pitchFamily="18" charset="0"/>
                <a:ea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rPr>
              <a:t>документов</a:t>
            </a:r>
            <a:r>
              <a:rPr lang="ru-RU" sz="1800" b="1" spc="200" dirty="0">
                <a:effectLst/>
                <a:latin typeface="Times New Roman" panose="02020603050405020304" pitchFamily="18" charset="0"/>
                <a:ea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rPr>
              <a:t>или</a:t>
            </a:r>
            <a:r>
              <a:rPr lang="ru-RU" sz="1800" b="1" spc="200" dirty="0">
                <a:effectLst/>
                <a:latin typeface="Times New Roman" panose="02020603050405020304" pitchFamily="18" charset="0"/>
                <a:ea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rPr>
              <a:t>неправильного их оформления аттестационное дело соискателя ученого звания возвращается в</a:t>
            </a:r>
            <a:r>
              <a:rPr lang="ru-RU" sz="1800" b="1" spc="-30" dirty="0">
                <a:effectLst/>
                <a:latin typeface="Times New Roman" panose="02020603050405020304" pitchFamily="18" charset="0"/>
                <a:ea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rPr>
              <a:t>представившую его</a:t>
            </a:r>
            <a:r>
              <a:rPr lang="ru-RU" sz="1800" b="1" spc="-5" dirty="0">
                <a:effectLst/>
                <a:latin typeface="Times New Roman" panose="02020603050405020304" pitchFamily="18" charset="0"/>
                <a:ea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rPr>
              <a:t>организацию с</a:t>
            </a:r>
            <a:r>
              <a:rPr lang="ru-RU" sz="1800" b="1" spc="-30" dirty="0">
                <a:effectLst/>
                <a:latin typeface="Times New Roman" panose="02020603050405020304" pitchFamily="18" charset="0"/>
                <a:ea typeface="Times New Roman" panose="02020603050405020304" pitchFamily="18" charset="0"/>
              </a:rPr>
              <a:t> </a:t>
            </a:r>
            <a:r>
              <a:rPr lang="ru-RU" sz="1800" b="1" dirty="0">
                <a:effectLst/>
                <a:latin typeface="Times New Roman" panose="02020603050405020304" pitchFamily="18" charset="0"/>
                <a:ea typeface="Times New Roman" panose="02020603050405020304" pitchFamily="18" charset="0"/>
              </a:rPr>
              <a:t>обоснованием причины возврата для устранения выявленных недостатков. </a:t>
            </a:r>
            <a:r>
              <a:rPr lang="ru-RU" sz="1800" dirty="0">
                <a:effectLst/>
                <a:latin typeface="Times New Roman" panose="02020603050405020304" pitchFamily="18" charset="0"/>
                <a:ea typeface="Times New Roman" panose="02020603050405020304" pitchFamily="18" charset="0"/>
              </a:rPr>
              <a:t>В этом случае срок принятия решения по вопросу о присвоении ученого звания устанавливается</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со</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дня</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поступления</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из</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указанной</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организации в Министерство науки и высшего образования Российской Федерации исправленного аттестационного дела соискателя ученого звания.</a:t>
            </a:r>
          </a:p>
          <a:p>
            <a:pPr marL="0" marR="86360" lvl="0" indent="0" algn="just">
              <a:lnSpc>
                <a:spcPct val="111000"/>
              </a:lnSpc>
              <a:buSzPts val="1400"/>
              <a:buNone/>
              <a:tabLst>
                <a:tab pos="808355" algn="l"/>
              </a:tabLst>
            </a:pPr>
            <a:r>
              <a:rPr lang="ru-RU" sz="1800" spc="0" dirty="0">
                <a:effectLst/>
                <a:latin typeface="Times New Roman" panose="02020603050405020304" pitchFamily="18" charset="0"/>
                <a:ea typeface="Times New Roman" panose="02020603050405020304" pitchFamily="18" charset="0"/>
              </a:rPr>
              <a:t>3. В случае повторного представления аттестационного дела соискателя ученого звания без устранения выявленных ранее Министерством науки и высшего образования Российской Федерации недостатков это Министерство запрашивает дополнительные материалы, необходимые для рассмотрения аттестационного дела соискателя ученого звания. Если поступившие дополнительные материалы не устраняют выявленные Министерством науки и высшего образования Российской Федерации недостатки, указанные материалы вместе с аттестационным делом направляются в другую организацию, представлявшую соискателей ученого</a:t>
            </a:r>
            <a:r>
              <a:rPr lang="ru-RU" sz="1800" spc="40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звания</a:t>
            </a:r>
            <a:r>
              <a:rPr lang="ru-RU" sz="1800" spc="40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к</a:t>
            </a:r>
            <a:r>
              <a:rPr lang="ru-RU" sz="1800" spc="20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ученому</a:t>
            </a:r>
            <a:r>
              <a:rPr lang="ru-RU" sz="1800" spc="40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званию</a:t>
            </a:r>
            <a:r>
              <a:rPr lang="ru-RU" sz="1800" spc="40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по</a:t>
            </a:r>
            <a:r>
              <a:rPr lang="ru-RU" sz="1800" spc="40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той</a:t>
            </a:r>
            <a:r>
              <a:rPr lang="ru-RU" sz="1800" spc="40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же</a:t>
            </a:r>
            <a:r>
              <a:rPr lang="ru-RU" sz="1800" spc="20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научной</a:t>
            </a:r>
            <a:r>
              <a:rPr lang="ru-RU" sz="1800" spc="40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специальности, на экспертизу. </a:t>
            </a:r>
            <a:r>
              <a:rPr lang="ru-RU" sz="1800" dirty="0">
                <a:effectLst/>
                <a:latin typeface="Times New Roman" panose="02020603050405020304" pitchFamily="18" charset="0"/>
                <a:ea typeface="Times New Roman" panose="02020603050405020304" pitchFamily="18" charset="0"/>
              </a:rPr>
              <a:t>Организация не позднее 40 рабочих дней со дня получения дополнительных материалов и аттестационного дела соискателя ученого звания представляет в Министерство науки и высшего образования Российской</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Федерации</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заключение</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совета</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организации</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о</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результатах рассмотрения аттестационного дела (далее - заключение совета </a:t>
            </a:r>
            <a:r>
              <a:rPr lang="ru-RU" sz="1800" spc="-10" dirty="0">
                <a:effectLst/>
                <a:latin typeface="Times New Roman" panose="02020603050405020304" pitchFamily="18" charset="0"/>
                <a:ea typeface="Times New Roman" panose="02020603050405020304" pitchFamily="18" charset="0"/>
              </a:rPr>
              <a:t>организации).</a:t>
            </a:r>
            <a:r>
              <a:rPr lang="ru-RU" sz="1800" spc="-10" dirty="0">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В заключении совета организации должны содержаться мотивированные выводы о соблюдении порядка присвоения ученого звания,</a:t>
            </a:r>
            <a:r>
              <a:rPr lang="ru-RU" sz="1800" spc="2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выполнении</a:t>
            </a:r>
            <a:r>
              <a:rPr lang="ru-RU" sz="1800" spc="2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критериев</a:t>
            </a:r>
            <a:r>
              <a:rPr lang="ru-RU" sz="1800" spc="2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присвоения</a:t>
            </a:r>
            <a:r>
              <a:rPr lang="ru-RU" sz="1800" spc="2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ученых</a:t>
            </a:r>
            <a:r>
              <a:rPr lang="ru-RU" sz="1800" spc="2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званий,</a:t>
            </a:r>
            <a:r>
              <a:rPr lang="ru-RU" sz="1800" spc="2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в</a:t>
            </a:r>
            <a:r>
              <a:rPr lang="ru-RU" sz="1800" spc="2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том</a:t>
            </a:r>
            <a:r>
              <a:rPr lang="ru-RU" sz="1800" spc="2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числе</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о соответствии соискателя ученого звания требованиям к лицам, претендующим</a:t>
            </a:r>
            <a:r>
              <a:rPr lang="ru-RU" sz="1800" spc="2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на присвоение ученых званий.</a:t>
            </a:r>
          </a:p>
          <a:p>
            <a:pPr marL="342900" marR="103505" lvl="0" indent="-342900" algn="just">
              <a:lnSpc>
                <a:spcPct val="111000"/>
              </a:lnSpc>
              <a:buSzPts val="1400"/>
              <a:buFont typeface="Times New Roman" panose="02020603050405020304" pitchFamily="18" charset="0"/>
              <a:buAutoNum type="arabicPeriod"/>
              <a:tabLst>
                <a:tab pos="808355" algn="l"/>
              </a:tabLst>
            </a:pPr>
            <a:endParaRPr lang="ru-RU" sz="1800" dirty="0">
              <a:effectLst/>
              <a:latin typeface="Times New Roman" panose="02020603050405020304" pitchFamily="18" charset="0"/>
              <a:ea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3299231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3DABBA-EFE0-4600-AE13-5BDAB5C446F6}"/>
              </a:ext>
            </a:extLst>
          </p:cNvPr>
          <p:cNvSpPr>
            <a:spLocks noGrp="1"/>
          </p:cNvSpPr>
          <p:nvPr>
            <p:ph type="title"/>
          </p:nvPr>
        </p:nvSpPr>
        <p:spPr>
          <a:xfrm>
            <a:off x="0" y="1"/>
            <a:ext cx="12192000" cy="1690688"/>
          </a:xfrm>
        </p:spPr>
        <p:txBody>
          <a:bodyPr>
            <a:normAutofit/>
          </a:bodyPr>
          <a:lstStyle/>
          <a:p>
            <a:pPr algn="ctr"/>
            <a:r>
              <a:rPr lang="ru-RU" sz="3600" b="1" spc="0" dirty="0">
                <a:effectLst/>
                <a:latin typeface="Times New Roman" panose="02020603050405020304" pitchFamily="18" charset="0"/>
                <a:ea typeface="Times New Roman" panose="02020603050405020304" pitchFamily="18" charset="0"/>
              </a:rPr>
              <a:t>Рассмотрение</a:t>
            </a:r>
            <a:r>
              <a:rPr lang="ru-RU" sz="3600" b="1" spc="200"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аттестационных дел соискателей ученых</a:t>
            </a:r>
            <a:r>
              <a:rPr lang="ru-RU" sz="3600" b="1" spc="-40"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званий</a:t>
            </a:r>
            <a:r>
              <a:rPr lang="ru-RU" sz="3600" b="1" spc="-55"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в</a:t>
            </a:r>
            <a:r>
              <a:rPr lang="ru-RU" sz="3600" b="1" spc="-85"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Министерстве науки</a:t>
            </a:r>
            <a:r>
              <a:rPr lang="ru-RU" sz="3600" b="1" spc="-70"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и</a:t>
            </a:r>
            <a:r>
              <a:rPr lang="ru-RU" sz="3600" b="1" spc="-80"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высшего</a:t>
            </a:r>
            <a:r>
              <a:rPr lang="ru-RU" sz="3600" b="1" spc="-45"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образования</a:t>
            </a:r>
            <a:br>
              <a:rPr lang="ru-RU" sz="3600" b="1" spc="0" dirty="0">
                <a:effectLst/>
                <a:latin typeface="Times New Roman" panose="02020603050405020304" pitchFamily="18" charset="0"/>
                <a:ea typeface="Times New Roman" panose="02020603050405020304" pitchFamily="18" charset="0"/>
              </a:rPr>
            </a:br>
            <a:r>
              <a:rPr lang="ru-RU" sz="3600" b="1" spc="-10" dirty="0">
                <a:effectLst/>
                <a:latin typeface="Times New Roman" panose="02020603050405020304" pitchFamily="18" charset="0"/>
                <a:ea typeface="Times New Roman" panose="02020603050405020304" pitchFamily="18" charset="0"/>
              </a:rPr>
              <a:t>Российской</a:t>
            </a:r>
            <a:r>
              <a:rPr lang="ru-RU" sz="3600" b="1" spc="50" dirty="0">
                <a:effectLst/>
                <a:latin typeface="Times New Roman" panose="02020603050405020304" pitchFamily="18" charset="0"/>
                <a:ea typeface="Times New Roman" panose="02020603050405020304" pitchFamily="18" charset="0"/>
              </a:rPr>
              <a:t> </a:t>
            </a:r>
            <a:r>
              <a:rPr lang="ru-RU" sz="3600" b="1" spc="-10" dirty="0">
                <a:effectLst/>
                <a:latin typeface="Times New Roman" panose="02020603050405020304" pitchFamily="18" charset="0"/>
                <a:ea typeface="Times New Roman" panose="02020603050405020304" pitchFamily="18" charset="0"/>
              </a:rPr>
              <a:t>Федерации</a:t>
            </a:r>
            <a:endParaRPr lang="ru-RU" sz="3600" dirty="0"/>
          </a:p>
        </p:txBody>
      </p:sp>
      <p:sp>
        <p:nvSpPr>
          <p:cNvPr id="3" name="Объект 2">
            <a:extLst>
              <a:ext uri="{FF2B5EF4-FFF2-40B4-BE49-F238E27FC236}">
                <a16:creationId xmlns:a16="http://schemas.microsoft.com/office/drawing/2014/main" id="{E2A991E6-5289-4555-A253-D4DA81E0CC2E}"/>
              </a:ext>
            </a:extLst>
          </p:cNvPr>
          <p:cNvSpPr>
            <a:spLocks noGrp="1"/>
          </p:cNvSpPr>
          <p:nvPr>
            <p:ph idx="1"/>
          </p:nvPr>
        </p:nvSpPr>
        <p:spPr>
          <a:xfrm>
            <a:off x="-1" y="1825625"/>
            <a:ext cx="12191999" cy="5032374"/>
          </a:xfrm>
        </p:spPr>
        <p:txBody>
          <a:bodyPr>
            <a:normAutofit/>
          </a:bodyPr>
          <a:lstStyle/>
          <a:p>
            <a:pPr marL="0" marR="86360" lvl="0" indent="0" algn="just">
              <a:lnSpc>
                <a:spcPct val="111000"/>
              </a:lnSpc>
              <a:buSzPts val="1400"/>
              <a:buNone/>
              <a:tabLst>
                <a:tab pos="808355" algn="l"/>
                <a:tab pos="2950845" algn="l"/>
                <a:tab pos="4403725" algn="l"/>
              </a:tabLst>
            </a:pPr>
            <a:r>
              <a:rPr lang="ru-RU" sz="1800" spc="0" dirty="0">
                <a:effectLst/>
                <a:latin typeface="Times New Roman" panose="02020603050405020304" pitchFamily="18" charset="0"/>
                <a:ea typeface="Times New Roman" panose="02020603050405020304" pitchFamily="18" charset="0"/>
              </a:rPr>
              <a:t>4. Министерство науки и высшего образования Российской Федерации при проведении проверки аттестационного дела может запрашивать посредством использования единой системы межведомственного электронного взаимодействия документы (сведения) от федеральных органов исполнительной власти, государственных внебюджетных фондов, исполнительных органов субъектов Российской Федерации, а также органов местного самоуправления при осуществлении отдельных государственных полномочий, переданных федеральными законами и законами субъектов Российской Федерации, иных государственных</a:t>
            </a:r>
            <a:r>
              <a:rPr lang="ru-RU" sz="1800" spc="400" dirty="0">
                <a:effectLst/>
                <a:latin typeface="Times New Roman" panose="02020603050405020304" pitchFamily="18" charset="0"/>
                <a:ea typeface="Times New Roman" panose="02020603050405020304" pitchFamily="18" charset="0"/>
              </a:rPr>
              <a:t>   </a:t>
            </a:r>
            <a:r>
              <a:rPr lang="ru-RU" sz="1800" spc="0" dirty="0">
                <a:effectLst/>
                <a:latin typeface="Times New Roman" panose="02020603050405020304" pitchFamily="18" charset="0"/>
                <a:ea typeface="Times New Roman" panose="02020603050405020304" pitchFamily="18" charset="0"/>
              </a:rPr>
              <a:t>органов,	</a:t>
            </a:r>
            <a:r>
              <a:rPr lang="ru-RU" sz="1800" spc="-10" dirty="0">
                <a:effectLst/>
                <a:latin typeface="Times New Roman" panose="02020603050405020304" pitchFamily="18" charset="0"/>
                <a:ea typeface="Times New Roman" panose="02020603050405020304" pitchFamily="18" charset="0"/>
              </a:rPr>
              <a:t>организаций,</a:t>
            </a:r>
            <a:r>
              <a:rPr lang="ru-RU" sz="1800" spc="0" dirty="0">
                <a:effectLst/>
                <a:latin typeface="Times New Roman" panose="02020603050405020304" pitchFamily="18" charset="0"/>
                <a:ea typeface="Times New Roman" panose="02020603050405020304" pitchFamily="18" charset="0"/>
              </a:rPr>
              <a:t>	</a:t>
            </a:r>
            <a:r>
              <a:rPr lang="ru-RU" sz="1800" spc="-10" dirty="0">
                <a:effectLst/>
                <a:latin typeface="Times New Roman" panose="02020603050405020304" pitchFamily="18" charset="0"/>
                <a:ea typeface="Times New Roman" panose="02020603050405020304" pitchFamily="18" charset="0"/>
              </a:rPr>
              <a:t>подведомственных </a:t>
            </a:r>
            <a:r>
              <a:rPr lang="ru-RU" sz="1800" spc="0" dirty="0">
                <a:effectLst/>
                <a:latin typeface="Times New Roman" panose="02020603050405020304" pitchFamily="18" charset="0"/>
                <a:ea typeface="Times New Roman" panose="02020603050405020304" pitchFamily="18" charset="0"/>
              </a:rPr>
              <a:t>государственным органам или органам местного самоуправления, в том </a:t>
            </a:r>
            <a:r>
              <a:rPr lang="ru-RU" sz="1800" spc="-10" dirty="0">
                <a:effectLst/>
                <a:latin typeface="Times New Roman" panose="02020603050405020304" pitchFamily="18" charset="0"/>
                <a:ea typeface="Times New Roman" panose="02020603050405020304" pitchFamily="18" charset="0"/>
              </a:rPr>
              <a:t>числе: </a:t>
            </a:r>
            <a:r>
              <a:rPr lang="ru-RU" sz="1800" dirty="0">
                <a:effectLst/>
                <a:latin typeface="Times New Roman" panose="02020603050405020304" pitchFamily="18" charset="0"/>
                <a:ea typeface="Times New Roman" panose="02020603050405020304" pitchFamily="18" charset="0"/>
              </a:rPr>
              <a:t>имеющиеся в распоряжении Фонда пенсионного и социального страхования Российской Федерации сведения о трудовой деятельности соискателя ученого звания; имеющиеся у оператора федеральной государственной информационной системы ведения Единого государственного реестра записей актов гражданского состояния сведения о государственной регистрации</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заключения</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брака,</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расторжения</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брака</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и</a:t>
            </a:r>
            <a:r>
              <a:rPr lang="ru-RU" sz="1800" spc="375"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перемены</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имени в</a:t>
            </a:r>
            <a:r>
              <a:rPr lang="ru-RU" sz="1800" spc="345"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порядке,</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установленном</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статьей</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132</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Федерального</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закона</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"Об</a:t>
            </a:r>
            <a:r>
              <a:rPr lang="ru-RU" sz="1800" spc="38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актах гражданского состояния "</a:t>
            </a:r>
            <a:r>
              <a:rPr lang="ru-RU" sz="1800" spc="-5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имеющиеся у оператора федеральной государственной информационной</a:t>
            </a:r>
            <a:r>
              <a:rPr lang="ru-RU" sz="1800" spc="-25"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системы формирования и</a:t>
            </a:r>
            <a:r>
              <a:rPr lang="ru-RU" sz="1800" spc="-15"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ведения единого федерального информационного регистра, содержащего сведения о населении Российской Федерации, сведения, предусмотренные в подпунктами "а", "в", "е" и "ж" пункта 1 части 2 статьи 7 Федерального закона "О едином федеральном</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информационном</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регистре,</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содержащем</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сведения</a:t>
            </a:r>
            <a:r>
              <a:rPr lang="ru-RU" sz="1800" spc="400"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о</a:t>
            </a:r>
            <a:r>
              <a:rPr lang="ru-RU" sz="1800" spc="-35"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населении Российской Федерации", в</a:t>
            </a:r>
            <a:r>
              <a:rPr lang="ru-RU" sz="1800" spc="-35" dirty="0">
                <a:effectLst/>
                <a:latin typeface="Times New Roman" panose="02020603050405020304" pitchFamily="18" charset="0"/>
                <a:ea typeface="Times New Roman" panose="02020603050405020304" pitchFamily="18" charset="0"/>
              </a:rPr>
              <a:t> </a:t>
            </a:r>
            <a:r>
              <a:rPr lang="ru-RU" sz="1800" dirty="0">
                <a:effectLst/>
                <a:latin typeface="Times New Roman" panose="02020603050405020304" pitchFamily="18" charset="0"/>
                <a:ea typeface="Times New Roman" panose="02020603050405020304" pitchFamily="18" charset="0"/>
              </a:rPr>
              <a:t>порядке, установленном статьей 11 указанного Федерального закона.</a:t>
            </a:r>
          </a:p>
          <a:p>
            <a:pPr marL="0" indent="0">
              <a:buNone/>
            </a:pPr>
            <a:endParaRPr lang="ru-RU" dirty="0"/>
          </a:p>
        </p:txBody>
      </p:sp>
    </p:spTree>
    <p:extLst>
      <p:ext uri="{BB962C8B-B14F-4D97-AF65-F5344CB8AC3E}">
        <p14:creationId xmlns:p14="http://schemas.microsoft.com/office/powerpoint/2010/main" val="106364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8D98BA0D-8FA3-45B1-A234-FEE80B2D8D3E}"/>
              </a:ext>
            </a:extLst>
          </p:cNvPr>
          <p:cNvSpPr>
            <a:spLocks noGrp="1"/>
          </p:cNvSpPr>
          <p:nvPr>
            <p:ph type="title"/>
          </p:nvPr>
        </p:nvSpPr>
        <p:spPr>
          <a:xfrm>
            <a:off x="0" y="1"/>
            <a:ext cx="12192000" cy="1690688"/>
          </a:xfrm>
        </p:spPr>
        <p:txBody>
          <a:bodyPr>
            <a:normAutofit/>
          </a:bodyPr>
          <a:lstStyle/>
          <a:p>
            <a:pPr algn="ctr"/>
            <a:r>
              <a:rPr lang="ru-RU" sz="3600" b="1" spc="0" dirty="0">
                <a:effectLst/>
                <a:latin typeface="Times New Roman" panose="02020603050405020304" pitchFamily="18" charset="0"/>
                <a:ea typeface="Times New Roman" panose="02020603050405020304" pitchFamily="18" charset="0"/>
              </a:rPr>
              <a:t>Рассмотрение</a:t>
            </a:r>
            <a:r>
              <a:rPr lang="ru-RU" sz="3600" b="1" spc="200"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аттестационных дел соискателей ученых</a:t>
            </a:r>
            <a:r>
              <a:rPr lang="ru-RU" sz="3600" b="1" spc="-40"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званий</a:t>
            </a:r>
            <a:r>
              <a:rPr lang="ru-RU" sz="3600" b="1" spc="-55"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в</a:t>
            </a:r>
            <a:r>
              <a:rPr lang="ru-RU" sz="3600" b="1" spc="-85"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Министерстве науки</a:t>
            </a:r>
            <a:r>
              <a:rPr lang="ru-RU" sz="3600" b="1" spc="-70"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и</a:t>
            </a:r>
            <a:r>
              <a:rPr lang="ru-RU" sz="3600" b="1" spc="-80"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высшего</a:t>
            </a:r>
            <a:r>
              <a:rPr lang="ru-RU" sz="3600" b="1" spc="-45" dirty="0">
                <a:effectLst/>
                <a:latin typeface="Times New Roman" panose="02020603050405020304" pitchFamily="18" charset="0"/>
                <a:ea typeface="Times New Roman" panose="02020603050405020304" pitchFamily="18" charset="0"/>
              </a:rPr>
              <a:t> </a:t>
            </a:r>
            <a:r>
              <a:rPr lang="ru-RU" sz="3600" b="1" spc="0" dirty="0">
                <a:effectLst/>
                <a:latin typeface="Times New Roman" panose="02020603050405020304" pitchFamily="18" charset="0"/>
                <a:ea typeface="Times New Roman" panose="02020603050405020304" pitchFamily="18" charset="0"/>
              </a:rPr>
              <a:t>образования</a:t>
            </a:r>
            <a:br>
              <a:rPr lang="ru-RU" sz="3600" b="1" spc="0" dirty="0">
                <a:effectLst/>
                <a:latin typeface="Times New Roman" panose="02020603050405020304" pitchFamily="18" charset="0"/>
                <a:ea typeface="Times New Roman" panose="02020603050405020304" pitchFamily="18" charset="0"/>
              </a:rPr>
            </a:br>
            <a:r>
              <a:rPr lang="ru-RU" sz="3600" b="1" spc="-10" dirty="0">
                <a:effectLst/>
                <a:latin typeface="Times New Roman" panose="02020603050405020304" pitchFamily="18" charset="0"/>
                <a:ea typeface="Times New Roman" panose="02020603050405020304" pitchFamily="18" charset="0"/>
              </a:rPr>
              <a:t>Российской</a:t>
            </a:r>
            <a:r>
              <a:rPr lang="ru-RU" sz="3600" b="1" spc="50" dirty="0">
                <a:effectLst/>
                <a:latin typeface="Times New Roman" panose="02020603050405020304" pitchFamily="18" charset="0"/>
                <a:ea typeface="Times New Roman" panose="02020603050405020304" pitchFamily="18" charset="0"/>
              </a:rPr>
              <a:t> </a:t>
            </a:r>
            <a:r>
              <a:rPr lang="ru-RU" sz="3600" b="1" spc="-10" dirty="0">
                <a:effectLst/>
                <a:latin typeface="Times New Roman" panose="02020603050405020304" pitchFamily="18" charset="0"/>
                <a:ea typeface="Times New Roman" panose="02020603050405020304" pitchFamily="18" charset="0"/>
              </a:rPr>
              <a:t>Федерации</a:t>
            </a:r>
            <a:endParaRPr lang="ru-RU" sz="3600" dirty="0"/>
          </a:p>
        </p:txBody>
      </p:sp>
      <p:sp>
        <p:nvSpPr>
          <p:cNvPr id="5" name="Объект 4">
            <a:extLst>
              <a:ext uri="{FF2B5EF4-FFF2-40B4-BE49-F238E27FC236}">
                <a16:creationId xmlns:a16="http://schemas.microsoft.com/office/drawing/2014/main" id="{5C61232E-F8BD-4B76-8359-B295ED182FC9}"/>
              </a:ext>
            </a:extLst>
          </p:cNvPr>
          <p:cNvSpPr>
            <a:spLocks noGrp="1"/>
          </p:cNvSpPr>
          <p:nvPr>
            <p:ph idx="1"/>
          </p:nvPr>
        </p:nvSpPr>
        <p:spPr>
          <a:xfrm>
            <a:off x="0" y="1825624"/>
            <a:ext cx="12192000" cy="5032375"/>
          </a:xfrm>
        </p:spPr>
        <p:txBody>
          <a:bodyPr/>
          <a:lstStyle/>
          <a:p>
            <a:pPr marL="0" indent="0" algn="l">
              <a:spcBef>
                <a:spcPts val="305"/>
              </a:spcBef>
              <a:spcAft>
                <a:spcPts val="0"/>
              </a:spcAft>
              <a:buNone/>
            </a:pPr>
            <a:endParaRPr lang="ru-RU" sz="1800" dirty="0">
              <a:effectLst/>
              <a:latin typeface="Times New Roman" panose="02020603050405020304" pitchFamily="18" charset="0"/>
              <a:ea typeface="Times New Roman" panose="02020603050405020304" pitchFamily="18" charset="0"/>
            </a:endParaRPr>
          </a:p>
          <a:p>
            <a:pPr marL="0" marR="101600" lvl="0" indent="0" algn="just">
              <a:lnSpc>
                <a:spcPct val="112000"/>
              </a:lnSpc>
              <a:spcAft>
                <a:spcPts val="0"/>
              </a:spcAft>
              <a:buSzPts val="1400"/>
              <a:buNone/>
              <a:tabLst>
                <a:tab pos="808355" algn="l"/>
              </a:tabLst>
            </a:pPr>
            <a:r>
              <a:rPr lang="ru-RU" sz="2400" spc="0" dirty="0">
                <a:effectLst/>
                <a:latin typeface="Times New Roman" panose="02020603050405020304" pitchFamily="18" charset="0"/>
                <a:ea typeface="Times New Roman" panose="02020603050405020304" pitchFamily="18" charset="0"/>
              </a:rPr>
              <a:t>5. Министерство науки и высшего образования Российской Федерации по результатам проверки аттестационного дела принимает </a:t>
            </a:r>
            <a:r>
              <a:rPr lang="ru-RU" sz="2400" spc="-10" dirty="0">
                <a:effectLst/>
                <a:latin typeface="Times New Roman" panose="02020603050405020304" pitchFamily="18" charset="0"/>
                <a:ea typeface="Times New Roman" panose="02020603050405020304" pitchFamily="18" charset="0"/>
              </a:rPr>
              <a:t>решение:</a:t>
            </a:r>
            <a:endParaRPr lang="ru-RU" sz="2400" spc="0" dirty="0">
              <a:effectLst/>
              <a:latin typeface="Times New Roman" panose="02020603050405020304" pitchFamily="18" charset="0"/>
              <a:ea typeface="Times New Roman" panose="02020603050405020304" pitchFamily="18" charset="0"/>
            </a:endParaRPr>
          </a:p>
          <a:p>
            <a:pPr marL="543560" algn="just">
              <a:lnSpc>
                <a:spcPts val="1575"/>
              </a:lnSpc>
            </a:pPr>
            <a:r>
              <a:rPr lang="ru-RU" sz="2400" dirty="0">
                <a:effectLst/>
                <a:latin typeface="Times New Roman" panose="02020603050405020304" pitchFamily="18" charset="0"/>
                <a:ea typeface="Times New Roman" panose="02020603050405020304" pitchFamily="18" charset="0"/>
              </a:rPr>
              <a:t>а)</a:t>
            </a:r>
            <a:r>
              <a:rPr lang="ru-RU" sz="2400" spc="-55" dirty="0">
                <a:effectLst/>
                <a:latin typeface="Times New Roman" panose="02020603050405020304" pitchFamily="18" charset="0"/>
                <a:ea typeface="Times New Roman" panose="02020603050405020304" pitchFamily="18" charset="0"/>
              </a:rPr>
              <a:t> </a:t>
            </a:r>
            <a:r>
              <a:rPr lang="ru-RU" sz="2400" dirty="0">
                <a:effectLst/>
                <a:latin typeface="Times New Roman" panose="02020603050405020304" pitchFamily="18" charset="0"/>
                <a:ea typeface="Times New Roman" panose="02020603050405020304" pitchFamily="18" charset="0"/>
              </a:rPr>
              <a:t>о</a:t>
            </a:r>
            <a:r>
              <a:rPr lang="ru-RU" sz="2400" spc="-55" dirty="0">
                <a:effectLst/>
                <a:latin typeface="Times New Roman" panose="02020603050405020304" pitchFamily="18" charset="0"/>
                <a:ea typeface="Times New Roman" panose="02020603050405020304" pitchFamily="18" charset="0"/>
              </a:rPr>
              <a:t> </a:t>
            </a:r>
            <a:r>
              <a:rPr lang="ru-RU" sz="2400" dirty="0">
                <a:effectLst/>
                <a:latin typeface="Times New Roman" panose="02020603050405020304" pitchFamily="18" charset="0"/>
                <a:ea typeface="Times New Roman" panose="02020603050405020304" pitchFamily="18" charset="0"/>
              </a:rPr>
              <a:t>присвоении</a:t>
            </a:r>
            <a:r>
              <a:rPr lang="ru-RU" sz="2400" spc="35" dirty="0">
                <a:effectLst/>
                <a:latin typeface="Times New Roman" panose="02020603050405020304" pitchFamily="18" charset="0"/>
                <a:ea typeface="Times New Roman" panose="02020603050405020304" pitchFamily="18" charset="0"/>
              </a:rPr>
              <a:t> </a:t>
            </a:r>
            <a:r>
              <a:rPr lang="ru-RU" sz="2400" dirty="0">
                <a:effectLst/>
                <a:latin typeface="Times New Roman" panose="02020603050405020304" pitchFamily="18" charset="0"/>
                <a:ea typeface="Times New Roman" panose="02020603050405020304" pitchFamily="18" charset="0"/>
              </a:rPr>
              <a:t>ученого</a:t>
            </a:r>
            <a:r>
              <a:rPr lang="ru-RU" sz="2400" spc="15" dirty="0">
                <a:effectLst/>
                <a:latin typeface="Times New Roman" panose="02020603050405020304" pitchFamily="18" charset="0"/>
                <a:ea typeface="Times New Roman" panose="02020603050405020304" pitchFamily="18" charset="0"/>
              </a:rPr>
              <a:t> </a:t>
            </a:r>
            <a:r>
              <a:rPr lang="ru-RU" sz="2400" spc="-10" dirty="0">
                <a:effectLst/>
                <a:latin typeface="Times New Roman" panose="02020603050405020304" pitchFamily="18" charset="0"/>
                <a:ea typeface="Times New Roman" panose="02020603050405020304" pitchFamily="18" charset="0"/>
              </a:rPr>
              <a:t>звания;</a:t>
            </a:r>
            <a:endParaRPr lang="ru-RU" sz="2400" dirty="0">
              <a:effectLst/>
              <a:latin typeface="Times New Roman" panose="02020603050405020304" pitchFamily="18" charset="0"/>
              <a:ea typeface="Times New Roman" panose="02020603050405020304" pitchFamily="18" charset="0"/>
            </a:endParaRPr>
          </a:p>
          <a:p>
            <a:pPr marL="542290" algn="just">
              <a:spcBef>
                <a:spcPts val="190"/>
              </a:spcBef>
              <a:spcAft>
                <a:spcPts val="0"/>
              </a:spcAft>
            </a:pPr>
            <a:r>
              <a:rPr lang="ru-RU" sz="2400" dirty="0">
                <a:effectLst/>
                <a:latin typeface="Times New Roman" panose="02020603050405020304" pitchFamily="18" charset="0"/>
                <a:ea typeface="Times New Roman" panose="02020603050405020304" pitchFamily="18" charset="0"/>
              </a:rPr>
              <a:t>6)</a:t>
            </a:r>
            <a:r>
              <a:rPr lang="ru-RU" sz="2400" spc="-50" dirty="0">
                <a:effectLst/>
                <a:latin typeface="Times New Roman" panose="02020603050405020304" pitchFamily="18" charset="0"/>
                <a:ea typeface="Times New Roman" panose="02020603050405020304" pitchFamily="18" charset="0"/>
              </a:rPr>
              <a:t> </a:t>
            </a:r>
            <a:r>
              <a:rPr lang="ru-RU" sz="2400" dirty="0">
                <a:effectLst/>
                <a:latin typeface="Times New Roman" panose="02020603050405020304" pitchFamily="18" charset="0"/>
                <a:ea typeface="Times New Roman" panose="02020603050405020304" pitchFamily="18" charset="0"/>
              </a:rPr>
              <a:t>об</a:t>
            </a:r>
            <a:r>
              <a:rPr lang="ru-RU" sz="2400" spc="-20" dirty="0">
                <a:effectLst/>
                <a:latin typeface="Times New Roman" panose="02020603050405020304" pitchFamily="18" charset="0"/>
                <a:ea typeface="Times New Roman" panose="02020603050405020304" pitchFamily="18" charset="0"/>
              </a:rPr>
              <a:t> </a:t>
            </a:r>
            <a:r>
              <a:rPr lang="ru-RU" sz="2400" dirty="0">
                <a:effectLst/>
                <a:latin typeface="Times New Roman" panose="02020603050405020304" pitchFamily="18" charset="0"/>
                <a:ea typeface="Times New Roman" panose="02020603050405020304" pitchFamily="18" charset="0"/>
              </a:rPr>
              <a:t>отказе</a:t>
            </a:r>
            <a:r>
              <a:rPr lang="ru-RU" sz="2400" spc="5" dirty="0">
                <a:effectLst/>
                <a:latin typeface="Times New Roman" panose="02020603050405020304" pitchFamily="18" charset="0"/>
                <a:ea typeface="Times New Roman" panose="02020603050405020304" pitchFamily="18" charset="0"/>
              </a:rPr>
              <a:t> </a:t>
            </a:r>
            <a:r>
              <a:rPr lang="ru-RU" sz="2400" dirty="0">
                <a:effectLst/>
                <a:latin typeface="Times New Roman" panose="02020603050405020304" pitchFamily="18" charset="0"/>
                <a:ea typeface="Times New Roman" panose="02020603050405020304" pitchFamily="18" charset="0"/>
              </a:rPr>
              <a:t>в</a:t>
            </a:r>
            <a:r>
              <a:rPr lang="ru-RU" sz="2400" spc="-50" dirty="0">
                <a:effectLst/>
                <a:latin typeface="Times New Roman" panose="02020603050405020304" pitchFamily="18" charset="0"/>
                <a:ea typeface="Times New Roman" panose="02020603050405020304" pitchFamily="18" charset="0"/>
              </a:rPr>
              <a:t> </a:t>
            </a:r>
            <a:r>
              <a:rPr lang="ru-RU" sz="2400" dirty="0">
                <a:effectLst/>
                <a:latin typeface="Times New Roman" panose="02020603050405020304" pitchFamily="18" charset="0"/>
                <a:ea typeface="Times New Roman" panose="02020603050405020304" pitchFamily="18" charset="0"/>
              </a:rPr>
              <a:t>присвоении</a:t>
            </a:r>
            <a:r>
              <a:rPr lang="ru-RU" sz="2400" spc="40" dirty="0">
                <a:effectLst/>
                <a:latin typeface="Times New Roman" panose="02020603050405020304" pitchFamily="18" charset="0"/>
                <a:ea typeface="Times New Roman" panose="02020603050405020304" pitchFamily="18" charset="0"/>
              </a:rPr>
              <a:t> </a:t>
            </a:r>
            <a:r>
              <a:rPr lang="ru-RU" sz="2400" dirty="0">
                <a:effectLst/>
                <a:latin typeface="Times New Roman" panose="02020603050405020304" pitchFamily="18" charset="0"/>
                <a:ea typeface="Times New Roman" panose="02020603050405020304" pitchFamily="18" charset="0"/>
              </a:rPr>
              <a:t>ученого</a:t>
            </a:r>
            <a:r>
              <a:rPr lang="ru-RU" sz="2400" spc="15" dirty="0">
                <a:effectLst/>
                <a:latin typeface="Times New Roman" panose="02020603050405020304" pitchFamily="18" charset="0"/>
                <a:ea typeface="Times New Roman" panose="02020603050405020304" pitchFamily="18" charset="0"/>
              </a:rPr>
              <a:t> </a:t>
            </a:r>
            <a:r>
              <a:rPr lang="ru-RU" sz="2400" spc="-10" dirty="0">
                <a:effectLst/>
                <a:latin typeface="Times New Roman" panose="02020603050405020304" pitchFamily="18" charset="0"/>
                <a:ea typeface="Times New Roman" panose="02020603050405020304" pitchFamily="18" charset="0"/>
              </a:rPr>
              <a:t>звания.</a:t>
            </a:r>
            <a:endParaRPr lang="ru-RU" sz="2400" dirty="0">
              <a:effectLst/>
              <a:latin typeface="Times New Roman" panose="02020603050405020304" pitchFamily="18" charset="0"/>
              <a:ea typeface="Times New Roman" panose="02020603050405020304" pitchFamily="18" charset="0"/>
            </a:endParaRPr>
          </a:p>
          <a:p>
            <a:pPr marL="0" marR="95885" lvl="0" indent="0" algn="just">
              <a:lnSpc>
                <a:spcPct val="111000"/>
              </a:lnSpc>
              <a:spcBef>
                <a:spcPts val="170"/>
              </a:spcBef>
              <a:spcAft>
                <a:spcPts val="0"/>
              </a:spcAft>
              <a:buSzPts val="1400"/>
              <a:buNone/>
              <a:tabLst>
                <a:tab pos="807720" algn="l"/>
              </a:tabLst>
            </a:pPr>
            <a:r>
              <a:rPr lang="ru-RU" sz="2400" spc="0" dirty="0">
                <a:effectLst/>
                <a:latin typeface="Times New Roman" panose="02020603050405020304" pitchFamily="18" charset="0"/>
                <a:ea typeface="Times New Roman" panose="02020603050405020304" pitchFamily="18" charset="0"/>
              </a:rPr>
              <a:t>6. </a:t>
            </a:r>
            <a:r>
              <a:rPr lang="ru-RU" sz="2400" b="1" spc="0" dirty="0">
                <a:effectLst/>
                <a:latin typeface="Times New Roman" panose="02020603050405020304" pitchFamily="18" charset="0"/>
                <a:ea typeface="Times New Roman" panose="02020603050405020304" pitchFamily="18" charset="0"/>
              </a:rPr>
              <a:t>В случае отказа в присвоении ученого звания повторное представление соискателя ученого звания к присвоению ученого звания может быть осуществлено не ранее чем через 1 год со дня принятия решения об отказе ему в</a:t>
            </a:r>
            <a:r>
              <a:rPr lang="ru-RU" sz="2400" b="1" spc="-5" dirty="0">
                <a:effectLst/>
                <a:latin typeface="Times New Roman" panose="02020603050405020304" pitchFamily="18" charset="0"/>
                <a:ea typeface="Times New Roman" panose="02020603050405020304" pitchFamily="18" charset="0"/>
              </a:rPr>
              <a:t> </a:t>
            </a:r>
            <a:r>
              <a:rPr lang="ru-RU" sz="2400" b="1" spc="0" dirty="0">
                <a:effectLst/>
                <a:latin typeface="Times New Roman" panose="02020603050405020304" pitchFamily="18" charset="0"/>
                <a:ea typeface="Times New Roman" panose="02020603050405020304" pitchFamily="18" charset="0"/>
              </a:rPr>
              <a:t>присвоении ученого звания.</a:t>
            </a:r>
          </a:p>
          <a:p>
            <a:pPr marL="0" indent="0">
              <a:buNone/>
            </a:pPr>
            <a:endParaRPr lang="ru-RU" dirty="0"/>
          </a:p>
        </p:txBody>
      </p:sp>
    </p:spTree>
    <p:extLst>
      <p:ext uri="{BB962C8B-B14F-4D97-AF65-F5344CB8AC3E}">
        <p14:creationId xmlns:p14="http://schemas.microsoft.com/office/powerpoint/2010/main" val="313767499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TotalTime>
  <Words>2499</Words>
  <Application>Microsoft Office PowerPoint</Application>
  <PresentationFormat>Широкоэкранный</PresentationFormat>
  <Paragraphs>58</Paragraphs>
  <Slides>21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21</vt:i4>
      </vt:variant>
    </vt:vector>
  </HeadingPairs>
  <TitlesOfParts>
    <vt:vector size="26" baseType="lpstr">
      <vt:lpstr>Arial</vt:lpstr>
      <vt:lpstr>Calibri</vt:lpstr>
      <vt:lpstr>Calibri Light</vt:lpstr>
      <vt:lpstr>Times New Roman</vt:lpstr>
      <vt:lpstr>Тема Office</vt:lpstr>
      <vt:lpstr>Соискателю ученого звания</vt:lpstr>
      <vt:lpstr>Презентация PowerPoint</vt:lpstr>
      <vt:lpstr>Положение о присвоении ученых званий </vt:lpstr>
      <vt:lpstr>Положение о присвоении ученых званий </vt:lpstr>
      <vt:lpstr>Положение о присвоении ученых званий </vt:lpstr>
      <vt:lpstr>Положение о присвоении ученых званий</vt:lpstr>
      <vt:lpstr>Положение о присвоении ученых званий</vt:lpstr>
      <vt:lpstr>Требования  научному или научно-педагогическому работнику, претендующему на присвоение ученого звания ПРОФЕССОРА </vt:lpstr>
      <vt:lpstr>Требования  научному или научно-педагогическому работнику, претендующему на присвоение ученого звания  ПРОФЕССОРА </vt:lpstr>
      <vt:lpstr>Требования  научному или научно-педагогическому работнику, претендующему на присвоение ученого звания  ПРОФЕССОРА </vt:lpstr>
      <vt:lpstr>Критерии присвоения ученого звания  ПРОФЕССОРА </vt:lpstr>
      <vt:lpstr>Критерии присвоения ученого звания  ПРОФЕССОРА </vt:lpstr>
      <vt:lpstr>Критерии присвоения ученого звания  ПРОФЕССОРА </vt:lpstr>
      <vt:lpstr>Критерии присвоения ученого звания  ПРОФЕССОРА </vt:lpstr>
      <vt:lpstr>Требования  научному или научно-педагогическому работнику, претендующему на присвоение ученого звания  ДОЦЕНТА</vt:lpstr>
      <vt:lpstr>Требования  научному или научно-педагогическому работнику, претендующему на присвоение ученого звания  ДОЦЕНТА</vt:lpstr>
      <vt:lpstr>Критерии присвоения ученого звания доцента </vt:lpstr>
      <vt:lpstr>Критерии присвоения ученого звания доцента </vt:lpstr>
      <vt:lpstr>Рассмотрение аттестационных дел соискателей ученых званий в Министерстве науки и высшего образования Российской Федерации   </vt:lpstr>
      <vt:lpstr>Рассмотрение аттестационных дел соискателей ученых званий в Министерстве науки и высшего образования Российской Федерации</vt:lpstr>
      <vt:lpstr>Рассмотрение аттестационных дел соискателей ученых званий в Министерстве науки и высшего образования Российской Федерации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Соискателю ученого звания</dc:title>
  <dc:creator>Пользователь</dc:creator>
  <cp:lastModifiedBy>Пользователь</cp:lastModifiedBy>
  <cp:revision>31</cp:revision>
  <dcterms:created xsi:type="dcterms:W3CDTF">2026-10-02T09:56:06Z</dcterms:created>
  <dcterms:modified xsi:type="dcterms:W3CDTF">2026-10-12T05:49:00Z</dcterms:modified>
</cp:coreProperties>
</file>